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wdp" ContentType="image/vnd.ms-photo"/>
  <Default Extension="wmv" ContentType="video/x-ms-wmv"/>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2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sldIdLst>
    <p:sldId id="256" r:id="rId4"/>
    <p:sldId id="399" r:id="rId6"/>
    <p:sldId id="608" r:id="rId7"/>
    <p:sldId id="307" r:id="rId8"/>
    <p:sldId id="450" r:id="rId9"/>
    <p:sldId id="319" r:id="rId10"/>
    <p:sldId id="542" r:id="rId11"/>
    <p:sldId id="282" r:id="rId12"/>
    <p:sldId id="274" r:id="rId13"/>
    <p:sldId id="573" r:id="rId14"/>
    <p:sldId id="520" r:id="rId15"/>
    <p:sldId id="398" r:id="rId16"/>
    <p:sldId id="359" r:id="rId17"/>
    <p:sldId id="369" r:id="rId18"/>
    <p:sldId id="430" r:id="rId19"/>
    <p:sldId id="333" r:id="rId20"/>
    <p:sldId id="346" r:id="rId21"/>
    <p:sldId id="431" r:id="rId22"/>
    <p:sldId id="482" r:id="rId23"/>
    <p:sldId id="278" r:id="rId24"/>
    <p:sldId id="277" r:id="rId25"/>
    <p:sldId id="381" r:id="rId26"/>
    <p:sldId id="271" r:id="rId27"/>
    <p:sldId id="566" r:id="rId28"/>
    <p:sldId id="268" r:id="rId29"/>
    <p:sldId id="273" r:id="rId30"/>
    <p:sldId id="596" r:id="rId31"/>
    <p:sldId id="382" r:id="rId32"/>
    <p:sldId id="370" r:id="rId33"/>
    <p:sldId id="612" r:id="rId34"/>
    <p:sldId id="613" r:id="rId35"/>
    <p:sldId id="610" r:id="rId36"/>
  </p:sldIdLst>
  <p:sldSz cx="12192000" cy="6858000"/>
  <p:notesSz cx="9144000" cy="6858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0" clrIdx="0"/>
  <p:cmAuthor id="1" name="admin" initials="a" lastIdx="0" clrIdx="0"/>
  <p:cmAuthor id="2" name="user" initials="u" lastIdx="0" clrIdx="0"/>
  <p:cmAuthor id="3" name="dell" initials="d" lastIdx="0" clrIdx="2"/>
  <p:cmAuthor id="4" name="新课标第一网" initials="新" lastIdx="0" clrIdx="0"/>
  <p:cmAuthor id="5" name="kingsoft" initials="k" lastIdx="0" clrIdx="0"/>
  <p:cmAuthor id="6" name="TangFei" initials="T" lastIdx="0" clrIdx="5"/>
  <p:cmAuthor id="7" name="1206988966@qq.com" initials="1" lastIdx="0" clrIdx="2"/>
  <p:cmAuthor id="8" name="姜伟光" initials="姜" lastIdx="0" clrIdx="0"/>
  <p:cmAuthor id="9" name="dongyu" initials="d" lastIdx="0" clrIdx="8"/>
  <p:cmAuthor id="10" name="王子涵" initials="王" lastIdx="0" clrIdx="0"/>
  <p:cmAuthor id="11" name="MyPC" initials="M" lastIdx="0" clrIdx="11"/>
  <p:cmAuthor id="12" name="jinli" initials="j" lastIdx="0" clrIdx="0"/>
  <p:cmAuthor id="13" name="PC" initials="P" lastIdx="0" clrIdx="12"/>
  <p:cmAuthor id="15" name="李丽" initials="李" lastIdx="0" clrIdx="14"/>
  <p:cmAuthor id="16" name="Nicole Li  李倩" initials="N" lastIdx="0" clrIdx="0"/>
  <p:cmAuthor id="75" name="作者" initials="A" lastIdx="0" clrIdx="24"/>
  <p:cmAuthor id="18" name="222" initials="2" lastIdx="0" clrIdx="0"/>
  <p:cmAuthor id="20" name="hanying" initials="h" lastIdx="0" clrIdx="19"/>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B6202C"/>
    <a:srgbClr val="173E62"/>
    <a:srgbClr val="3A5B7A"/>
    <a:srgbClr val="182E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76" autoAdjust="0"/>
    <p:restoredTop sz="94660"/>
  </p:normalViewPr>
  <p:slideViewPr>
    <p:cSldViewPr snapToGrid="0" showGuides="1">
      <p:cViewPr varScale="1">
        <p:scale>
          <a:sx n="108" d="100"/>
          <a:sy n="108" d="100"/>
        </p:scale>
        <p:origin x="-66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1" Type="http://schemas.openxmlformats.org/officeDocument/2006/relationships/tags" Target="tags/tag42.xml"/><Relationship Id="rId40" Type="http://schemas.openxmlformats.org/officeDocument/2006/relationships/commentAuthors" Target="commentAuthors.xml"/><Relationship Id="rId4" Type="http://schemas.openxmlformats.org/officeDocument/2006/relationships/slide" Target="slides/slide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AB8F5196-7840-41AF-A4DA-151A800C269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300413"/>
            <a:ext cx="7315200" cy="2700338"/>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5A55DB85-A479-4A41-B2EB-9C3047E5046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5DB85-A479-4A41-B2EB-9C3047E5046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新课导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a:latin typeface="黑体" panose="02010609060101010101" pitchFamily="49" charset="-122"/>
                <a:ea typeface="黑体" panose="02010609060101010101" pitchFamily="49" charset="-122"/>
              </a:rPr>
              <a:t>新课导入</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学习任务三">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学习任务三</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边框">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D43C49D-42E3-42B5-A03C-8491E11C10F7}"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849624C-89B1-4417-BF8A-F74F490CDDD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课后作业">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学习目标">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学习目标</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课堂总结">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课堂总结</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相关史事">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相关史事</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知识链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知识链接</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知识探究">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知识探究</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当堂训练">
    <p:bg>
      <p:bgPr>
        <a:solidFill>
          <a:schemeClr val="bg2"/>
        </a:solidFill>
        <a:effectLst/>
      </p:bgPr>
    </p:bg>
    <p:spTree>
      <p:nvGrpSpPr>
        <p:cNvPr id="1" name=""/>
        <p:cNvGrpSpPr/>
        <p:nvPr/>
      </p:nvGrpSpPr>
      <p:grpSpPr>
        <a:xfrm>
          <a:off x="0" y="0"/>
          <a:ext cx="0" cy="0"/>
          <a:chOff x="0" y="0"/>
          <a:chExt cx="0" cy="0"/>
        </a:xfrm>
      </p:grpSpPr>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当堂训练</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2"/>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3"/>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userDrawn="1">
            <p:custDataLst>
              <p:tags r:id="rId4"/>
            </p:custDataLst>
          </p:nvPr>
        </p:nvCxnSpPr>
        <p:spPr>
          <a:xfrm>
            <a:off x="0" y="932723"/>
            <a:ext cx="12192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学习任务一">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学习任务一</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学习任务二">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学习任务二</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3" name="Picture 2" descr="C:\Users\Administrator\Desktop\初中七彩课堂图标.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9801225" y="135255"/>
            <a:ext cx="1812290" cy="73215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30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9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835" algn="l" defTabSz="685800"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4098" name="图片 6"/>
          <p:cNvPicPr>
            <a:picLocks noChangeAspect="1"/>
          </p:cNvPicPr>
          <p:nvPr>
            <p:custDataLst>
              <p:tags r:id="rId2"/>
            </p:custDataLst>
          </p:nvPr>
        </p:nvPicPr>
        <p:blipFill>
          <a:blip r:embed="rId3"/>
          <a:srcRect t="17557" b="14742"/>
          <a:stretch>
            <a:fillRect/>
          </a:stretch>
        </p:blipFill>
        <p:spPr>
          <a:xfrm>
            <a:off x="633413" y="318308"/>
            <a:ext cx="10802939" cy="6334125"/>
          </a:xfrm>
          <a:prstGeom prst="rect">
            <a:avLst/>
          </a:prstGeom>
          <a:noFill/>
          <a:ln w="9525">
            <a:noFill/>
          </a:ln>
        </p:spPr>
      </p:pic>
      <p:pic>
        <p:nvPicPr>
          <p:cNvPr id="4099" name="图片 2"/>
          <p:cNvPicPr>
            <a:picLocks noChangeAspect="1"/>
          </p:cNvPicPr>
          <p:nvPr>
            <p:custDataLst>
              <p:tags r:id="rId4"/>
            </p:custDataLst>
          </p:nvPr>
        </p:nvPicPr>
        <p:blipFill>
          <a:blip r:embed="rId5">
            <a:lum contrast="-12001"/>
          </a:blip>
          <a:srcRect t="40147" b="36667"/>
          <a:stretch>
            <a:fillRect/>
          </a:stretch>
        </p:blipFill>
        <p:spPr>
          <a:xfrm>
            <a:off x="3119441" y="1334820"/>
            <a:ext cx="5830887" cy="998539"/>
          </a:xfrm>
          <a:prstGeom prst="rect">
            <a:avLst/>
          </a:prstGeom>
          <a:noFill/>
          <a:ln w="9525">
            <a:noFill/>
          </a:ln>
        </p:spPr>
      </p:pic>
      <p:sp>
        <p:nvSpPr>
          <p:cNvPr id="2" name="TextBox 1"/>
          <p:cNvSpPr txBox="1"/>
          <p:nvPr/>
        </p:nvSpPr>
        <p:spPr>
          <a:xfrm>
            <a:off x="4450705" y="1412777"/>
            <a:ext cx="3168352" cy="697627"/>
          </a:xfrm>
          <a:prstGeom prst="rect">
            <a:avLst/>
          </a:prstGeom>
          <a:noFill/>
        </p:spPr>
        <p:txBody>
          <a:bodyPr wrap="square" lIns="121914" tIns="60957" rIns="121914" bIns="60957" rtlCol="0">
            <a:spAutoFit/>
          </a:bodyPr>
          <a:lstStyle/>
          <a:p>
            <a:pPr algn="ctr"/>
            <a:r>
              <a:rPr lang="zh-CN" altLang="en-US" sz="3700" b="1" dirty="0" smtClean="0">
                <a:latin typeface="黑体" panose="02010609060101010101" pitchFamily="49" charset="-122"/>
                <a:ea typeface="黑体" panose="02010609060101010101" pitchFamily="49" charset="-122"/>
              </a:rPr>
              <a:t>课后作业</a:t>
            </a:r>
            <a:endParaRPr lang="zh-CN" altLang="en-US" sz="3700" b="1"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3" r:id="rId1"/>
  </p:sldLayoutIdLst>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30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9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835" algn="l" defTabSz="685800"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3.xml"/><Relationship Id="rId2" Type="http://schemas.openxmlformats.org/officeDocument/2006/relationships/image" Target="../media/image15.png"/><Relationship Id="rId1"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9.xml"/><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9.xml"/><Relationship Id="rId1" Type="http://schemas.openxmlformats.org/officeDocument/2006/relationships/image" Target="../media/image18.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9.xml"/><Relationship Id="rId2" Type="http://schemas.openxmlformats.org/officeDocument/2006/relationships/image" Target="../media/image20.jpeg"/><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9.xml"/><Relationship Id="rId1"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image" Target="../media/image22.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9.xml"/><Relationship Id="rId2" Type="http://schemas.openxmlformats.org/officeDocument/2006/relationships/image" Target="../media/image24.svg"/><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5.png"/><Relationship Id="rId2" Type="http://schemas.microsoft.com/office/2007/relationships/media" Target="../media/media1.wmv"/><Relationship Id="rId1" Type="http://schemas.openxmlformats.org/officeDocument/2006/relationships/video" Target="../media/media1.wmv"/></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image" Target="../media/image25.jpe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0.xml"/><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image" Target="../media/image26.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0.xml"/><Relationship Id="rId3" Type="http://schemas.openxmlformats.org/officeDocument/2006/relationships/image" Target="../media/image30.GIF"/><Relationship Id="rId2" Type="http://schemas.openxmlformats.org/officeDocument/2006/relationships/image" Target="../media/image29.jpeg"/><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3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13.xml"/><Relationship Id="rId5" Type="http://schemas.microsoft.com/office/2007/relationships/hdphoto" Target="../media/image35.wdp"/><Relationship Id="rId4" Type="http://schemas.openxmlformats.org/officeDocument/2006/relationships/image" Target="../media/image34.png"/><Relationship Id="rId3" Type="http://schemas.microsoft.com/office/2007/relationships/hdphoto" Target="../media/image33.wdp"/><Relationship Id="rId2" Type="http://schemas.openxmlformats.org/officeDocument/2006/relationships/image" Target="../media/image32.png"/><Relationship Id="rId1" Type="http://schemas.openxmlformats.org/officeDocument/2006/relationships/image" Target="../media/image31.jpe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0.xml"/><Relationship Id="rId2" Type="http://schemas.openxmlformats.org/officeDocument/2006/relationships/image" Target="../media/image37.jpeg"/><Relationship Id="rId1" Type="http://schemas.openxmlformats.org/officeDocument/2006/relationships/image" Target="../media/image3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0.xml"/><Relationship Id="rId2" Type="http://schemas.openxmlformats.org/officeDocument/2006/relationships/image" Target="../media/image39.jpeg"/><Relationship Id="rId1" Type="http://schemas.openxmlformats.org/officeDocument/2006/relationships/image" Target="../media/image38.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3.xml"/><Relationship Id="rId2" Type="http://schemas.openxmlformats.org/officeDocument/2006/relationships/image" Target="../media/image41.jpeg"/><Relationship Id="rId1" Type="http://schemas.openxmlformats.org/officeDocument/2006/relationships/image" Target="../media/image4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8.xml"/><Relationship Id="rId2" Type="http://schemas.openxmlformats.org/officeDocument/2006/relationships/image" Target="../media/image9.jpe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8.xml"/><Relationship Id="rId2" Type="http://schemas.openxmlformats.org/officeDocument/2006/relationships/image" Target="../media/image11.jpe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8.xml"/><Relationship Id="rId2" Type="http://schemas.openxmlformats.org/officeDocument/2006/relationships/image" Target="../media/image13.jpeg"/><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0000"/>
          </a:blip>
          <a:stretch>
            <a:fillRect/>
          </a:stretch>
        </a:blipFill>
        <a:effectLst/>
      </p:bgPr>
    </p:bg>
    <p:spTree>
      <p:nvGrpSpPr>
        <p:cNvPr id="1" name=""/>
        <p:cNvGrpSpPr/>
        <p:nvPr/>
      </p:nvGrpSpPr>
      <p:grpSpPr>
        <a:xfrm>
          <a:off x="0" y="0"/>
          <a:ext cx="0" cy="0"/>
          <a:chOff x="0" y="0"/>
          <a:chExt cx="0" cy="0"/>
        </a:xfrm>
      </p:grpSpPr>
      <p:cxnSp>
        <p:nvCxnSpPr>
          <p:cNvPr id="22" name="直接连接符 21"/>
          <p:cNvCxnSpPr/>
          <p:nvPr/>
        </p:nvCxnSpPr>
        <p:spPr>
          <a:xfrm>
            <a:off x="2699739" y="6790303"/>
            <a:ext cx="4012274" cy="0"/>
          </a:xfrm>
          <a:prstGeom prst="line">
            <a:avLst/>
          </a:prstGeom>
          <a:ln>
            <a:solidFill>
              <a:srgbClr val="2B4063"/>
            </a:solidFill>
          </a:ln>
        </p:spPr>
        <p:style>
          <a:lnRef idx="1">
            <a:schemeClr val="accent1"/>
          </a:lnRef>
          <a:fillRef idx="0">
            <a:schemeClr val="accent1"/>
          </a:fillRef>
          <a:effectRef idx="0">
            <a:schemeClr val="accent1"/>
          </a:effectRef>
          <a:fontRef idx="minor">
            <a:schemeClr val="tx1"/>
          </a:fontRef>
        </p:style>
      </p:cxnSp>
      <p:sp>
        <p:nvSpPr>
          <p:cNvPr id="5" name="星形: 四角 4"/>
          <p:cNvSpPr/>
          <p:nvPr/>
        </p:nvSpPr>
        <p:spPr>
          <a:xfrm>
            <a:off x="5217632" y="7372441"/>
            <a:ext cx="2012961" cy="111796"/>
          </a:xfrm>
          <a:prstGeom prst="star4">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星形: 四角 5"/>
          <p:cNvSpPr/>
          <p:nvPr/>
        </p:nvSpPr>
        <p:spPr>
          <a:xfrm>
            <a:off x="5089519" y="4467368"/>
            <a:ext cx="2012961" cy="111796"/>
          </a:xfrm>
          <a:prstGeom prst="star4">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2"/>
          <p:cNvSpPr/>
          <p:nvPr>
            <p:custDataLst>
              <p:tags r:id="rId2"/>
            </p:custDataLst>
          </p:nvPr>
        </p:nvSpPr>
        <p:spPr>
          <a:xfrm>
            <a:off x="958850" y="1069340"/>
            <a:ext cx="10274300" cy="2976563"/>
          </a:xfrm>
          <a:prstGeom prst="roundRect">
            <a:avLst>
              <a:gd name="adj" fmla="val 7272"/>
            </a:avLst>
          </a:prstGeom>
          <a:solidFill>
            <a:srgbClr val="F0EFEF">
              <a:alpha val="80000"/>
            </a:srgbClr>
          </a:solidFill>
          <a:ln>
            <a:solidFill>
              <a:srgbClr val="F0EFE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6147" name="文本框 9"/>
          <p:cNvSpPr txBox="1"/>
          <p:nvPr>
            <p:custDataLst>
              <p:tags r:id="rId3"/>
            </p:custDataLst>
          </p:nvPr>
        </p:nvSpPr>
        <p:spPr>
          <a:xfrm>
            <a:off x="1219518" y="2622868"/>
            <a:ext cx="9869487"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sz="3600" b="1" dirty="0">
                <a:latin typeface="黑体" panose="02010609060101010101" pitchFamily="49" charset="-122"/>
                <a:ea typeface="黑体" panose="02010609060101010101" pitchFamily="49" charset="-122"/>
              </a:rPr>
              <a:t>第17课  </a:t>
            </a:r>
            <a:r>
              <a:rPr sz="3600" b="1" dirty="0" err="1">
                <a:latin typeface="黑体" panose="02010609060101010101" pitchFamily="49" charset="-122"/>
                <a:ea typeface="黑体" panose="02010609060101010101" pitchFamily="49" charset="-122"/>
              </a:rPr>
              <a:t>君主立宪制的英国</a:t>
            </a:r>
            <a:endParaRPr sz="3600" b="1" dirty="0">
              <a:latin typeface="黑体" panose="02010609060101010101" pitchFamily="49" charset="-122"/>
              <a:ea typeface="黑体" panose="02010609060101010101" pitchFamily="49" charset="-122"/>
            </a:endParaRPr>
          </a:p>
        </p:txBody>
      </p:sp>
      <p:sp>
        <p:nvSpPr>
          <p:cNvPr id="8" name="矩形: 圆角 11"/>
          <p:cNvSpPr/>
          <p:nvPr>
            <p:custDataLst>
              <p:tags r:id="rId4"/>
            </p:custDataLst>
          </p:nvPr>
        </p:nvSpPr>
        <p:spPr>
          <a:xfrm>
            <a:off x="1828800" y="1442403"/>
            <a:ext cx="8534400" cy="40005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400" b="1" dirty="0">
                <a:solidFill>
                  <a:schemeClr val="bg1"/>
                </a:solidFill>
                <a:effectLst/>
                <a:latin typeface="黑体" panose="02010609060101010101" pitchFamily="49" charset="-122"/>
                <a:ea typeface="黑体" panose="02010609060101010101" pitchFamily="49" charset="-122"/>
                <a:cs typeface="仿宋" panose="02010609060101010101" charset="-122"/>
                <a:sym typeface="+mn-ea"/>
              </a:rPr>
              <a:t>第六单元 资本主义制度的初步确立</a:t>
            </a:r>
            <a:endParaRPr kumimoji="0" lang="zh-CN" altLang="en-US" sz="2400" b="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sp>
        <p:nvSpPr>
          <p:cNvPr id="3" name="矩形: 圆角 8"/>
          <p:cNvSpPr/>
          <p:nvPr>
            <p:custDataLst>
              <p:tags r:id="rId5"/>
            </p:custDataLst>
          </p:nvPr>
        </p:nvSpPr>
        <p:spPr>
          <a:xfrm>
            <a:off x="1103313" y="1236028"/>
            <a:ext cx="9985375" cy="2643188"/>
          </a:xfrm>
          <a:prstGeom prst="roundRect">
            <a:avLst>
              <a:gd name="adj" fmla="val 7272"/>
            </a:avLst>
          </a:prstGeom>
          <a:noFill/>
          <a:ln>
            <a:solidFill>
              <a:srgbClr val="A09F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黑体" panose="02010609060101010101" pitchFamily="49" charset="-122"/>
              <a:ea typeface="黑体" panose="02010609060101010101" pitchFamily="49" charset="-122"/>
              <a:cs typeface="+mn-cs"/>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48000"/>
          </a:blip>
          <a:stretch>
            <a:fillRect/>
          </a:stretch>
        </a:blipFill>
        <a:effectLst/>
      </p:bgPr>
    </p:bg>
    <p:spTree>
      <p:nvGrpSpPr>
        <p:cNvPr id="1" name=""/>
        <p:cNvGrpSpPr/>
        <p:nvPr/>
      </p:nvGrpSpPr>
      <p:grpSpPr>
        <a:xfrm>
          <a:off x="0" y="0"/>
          <a:ext cx="0" cy="0"/>
          <a:chOff x="0" y="0"/>
          <a:chExt cx="0" cy="0"/>
        </a:xfrm>
      </p:grpSpPr>
      <p:sp>
        <p:nvSpPr>
          <p:cNvPr id="23553" name="AutoShape 5" descr="ShowSoftDown"/>
          <p:cNvSpPr>
            <a:spLocks noChangeAspect="1"/>
          </p:cNvSpPr>
          <p:nvPr/>
        </p:nvSpPr>
        <p:spPr>
          <a:xfrm>
            <a:off x="5842000" y="3187700"/>
            <a:ext cx="304800" cy="304800"/>
          </a:xfrm>
          <a:prstGeom prst="rect">
            <a:avLst/>
          </a:prstGeom>
          <a:noFill/>
          <a:ln w="9525">
            <a:noFill/>
          </a:ln>
        </p:spPr>
        <p:txBody>
          <a:bodyPr anchor="t"/>
          <a:lstStyle/>
          <a:p>
            <a:pPr eaLnBrk="0" hangingPunct="0"/>
            <a:endParaRPr lang="zh-CN" altLang="en-US" dirty="0">
              <a:latin typeface="Arial" panose="020B0604020202020204" pitchFamily="34" charset="0"/>
              <a:ea typeface="宋体" panose="02010600030101010101" pitchFamily="2" charset="-122"/>
            </a:endParaRPr>
          </a:p>
        </p:txBody>
      </p:sp>
      <p:pic>
        <p:nvPicPr>
          <p:cNvPr id="3" name="图片 2"/>
          <p:cNvPicPr>
            <a:picLocks noChangeAspect="1"/>
          </p:cNvPicPr>
          <p:nvPr/>
        </p:nvPicPr>
        <p:blipFill>
          <a:blip r:embed="rId2"/>
          <a:stretch>
            <a:fillRect/>
          </a:stretch>
        </p:blipFill>
        <p:spPr>
          <a:xfrm>
            <a:off x="3471444" y="1849999"/>
            <a:ext cx="5249111" cy="31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42000"/>
          </a:blip>
          <a:stretch>
            <a:fillRect/>
          </a:stretch>
        </a:blipFill>
        <a:effectLst/>
      </p:bgPr>
    </p:bg>
    <p:spTree>
      <p:nvGrpSpPr>
        <p:cNvPr id="1" name=""/>
        <p:cNvGrpSpPr/>
        <p:nvPr/>
      </p:nvGrpSpPr>
      <p:grpSpPr>
        <a:xfrm>
          <a:off x="0" y="0"/>
          <a:ext cx="0" cy="0"/>
          <a:chOff x="0" y="0"/>
          <a:chExt cx="0" cy="0"/>
        </a:xfrm>
      </p:grpSpPr>
      <p:sp>
        <p:nvSpPr>
          <p:cNvPr id="23553" name="AutoShape 5" descr="ShowSoftDown"/>
          <p:cNvSpPr>
            <a:spLocks noChangeAspect="1"/>
          </p:cNvSpPr>
          <p:nvPr/>
        </p:nvSpPr>
        <p:spPr>
          <a:xfrm>
            <a:off x="5842000" y="3187700"/>
            <a:ext cx="304800" cy="304800"/>
          </a:xfrm>
          <a:prstGeom prst="rect">
            <a:avLst/>
          </a:prstGeom>
          <a:noFill/>
          <a:ln w="9525">
            <a:noFill/>
          </a:ln>
        </p:spPr>
        <p:txBody>
          <a:bodyPr anchor="t"/>
          <a:lstStyle/>
          <a:p>
            <a:pPr eaLnBrk="0" hangingPunct="0"/>
            <a:endParaRPr lang="zh-CN" altLang="en-US" dirty="0">
              <a:latin typeface="Arial" panose="020B0604020202020204" pitchFamily="34" charset="0"/>
              <a:ea typeface="宋体" panose="02010600030101010101" pitchFamily="2" charset="-122"/>
            </a:endParaRPr>
          </a:p>
        </p:txBody>
      </p:sp>
      <p:sp>
        <p:nvSpPr>
          <p:cNvPr id="19" name="Rectangle 10"/>
          <p:cNvSpPr/>
          <p:nvPr/>
        </p:nvSpPr>
        <p:spPr>
          <a:xfrm>
            <a:off x="521970" y="4595495"/>
            <a:ext cx="6528435" cy="822960"/>
          </a:xfrm>
          <a:prstGeom prst="rect">
            <a:avLst/>
          </a:prstGeom>
          <a:solidFill>
            <a:srgbClr val="182E60"/>
          </a:solidFill>
          <a:ln w="9525" cap="flat" cmpd="sng">
            <a:solidFill>
              <a:schemeClr val="tx1"/>
            </a:solidFill>
            <a:prstDash val="solid"/>
            <a:miter/>
            <a:headEnd type="none" w="med" len="med"/>
            <a:tailEnd type="none" w="med" len="med"/>
          </a:ln>
        </p:spPr>
        <p:txBody>
          <a:bodyPr wrap="none" anchor="ctr"/>
          <a:lstStyle/>
          <a:p>
            <a:pPr algn="ctr"/>
            <a:r>
              <a:rPr lang="zh-CN" altLang="en-US" sz="3600" b="1" dirty="0">
                <a:solidFill>
                  <a:schemeClr val="bg1"/>
                </a:solidFill>
                <a:latin typeface="黑体" panose="02010609060101010101" pitchFamily="49" charset="-122"/>
                <a:ea typeface="黑体" panose="02010609060101010101" pitchFamily="49" charset="-122"/>
              </a:rPr>
              <a:t>斯图亚特王朝的专制统治</a:t>
            </a:r>
            <a:endParaRPr lang="zh-CN" altLang="en-US" sz="3600" b="1" dirty="0">
              <a:solidFill>
                <a:schemeClr val="bg1"/>
              </a:solidFill>
              <a:latin typeface="黑体" panose="02010609060101010101" pitchFamily="49" charset="-122"/>
              <a:ea typeface="黑体" panose="02010609060101010101" pitchFamily="49" charset="-122"/>
            </a:endParaRPr>
          </a:p>
        </p:txBody>
      </p:sp>
      <p:sp>
        <p:nvSpPr>
          <p:cNvPr id="24600" name="Line 24"/>
          <p:cNvSpPr/>
          <p:nvPr/>
        </p:nvSpPr>
        <p:spPr>
          <a:xfrm rot="16200000" flipH="1">
            <a:off x="4225608" y="2099310"/>
            <a:ext cx="0" cy="1000125"/>
          </a:xfrm>
          <a:prstGeom prst="line">
            <a:avLst/>
          </a:prstGeom>
          <a:ln w="76200" cap="flat" cmpd="sng">
            <a:solidFill>
              <a:srgbClr val="FF0000"/>
            </a:solidFill>
            <a:prstDash val="solid"/>
            <a:headEnd type="none" w="med" len="med"/>
            <a:tailEnd type="triangle" w="med" len="med"/>
          </a:ln>
        </p:spPr>
      </p:sp>
      <p:sp>
        <p:nvSpPr>
          <p:cNvPr id="6" name="矩形 5"/>
          <p:cNvSpPr/>
          <p:nvPr/>
        </p:nvSpPr>
        <p:spPr>
          <a:xfrm>
            <a:off x="9407525" y="4073525"/>
            <a:ext cx="1300480" cy="768350"/>
          </a:xfrm>
          <a:prstGeom prst="rect">
            <a:avLst/>
          </a:prstGeom>
          <a:solidFill>
            <a:srgbClr val="182E60"/>
          </a:solidFill>
          <a:ln w="57150">
            <a:solidFill>
              <a:srgbClr val="182E60"/>
            </a:solidFill>
          </a:ln>
        </p:spPr>
        <p:txBody>
          <a:bodyPr wrap="none">
            <a:spAutoFit/>
          </a:bodyPr>
          <a:lstStyle/>
          <a:p>
            <a:r>
              <a:rPr lang="zh-CN" altLang="en-US" sz="4400" dirty="0">
                <a:solidFill>
                  <a:schemeClr val="bg1"/>
                </a:solidFill>
                <a:effectLst/>
                <a:latin typeface="黑体" panose="02010609060101010101" pitchFamily="49" charset="-122"/>
                <a:ea typeface="黑体" panose="02010609060101010101" pitchFamily="49" charset="-122"/>
              </a:rPr>
              <a:t>阻碍</a:t>
            </a:r>
            <a:endParaRPr lang="zh-CN" altLang="en-US" sz="4400" dirty="0">
              <a:solidFill>
                <a:schemeClr val="bg1"/>
              </a:solidFill>
              <a:effectLst/>
              <a:latin typeface="黑体" panose="02010609060101010101" pitchFamily="49" charset="-122"/>
              <a:ea typeface="黑体" panose="02010609060101010101" pitchFamily="49" charset="-122"/>
            </a:endParaRPr>
          </a:p>
        </p:txBody>
      </p:sp>
      <p:sp>
        <p:nvSpPr>
          <p:cNvPr id="7" name="文本框 6"/>
          <p:cNvSpPr txBox="1"/>
          <p:nvPr/>
        </p:nvSpPr>
        <p:spPr>
          <a:xfrm>
            <a:off x="354379" y="1322704"/>
            <a:ext cx="593090" cy="2553335"/>
          </a:xfrm>
          <a:prstGeom prst="rect">
            <a:avLst/>
          </a:prstGeom>
          <a:noFill/>
        </p:spPr>
        <p:txBody>
          <a:bodyPr wrap="square" rtlCol="0">
            <a:spAutoFit/>
          </a:bodyPr>
          <a:lstStyle/>
          <a:p>
            <a:r>
              <a:rPr lang="zh-CN" altLang="en-US" sz="3200" b="1" dirty="0">
                <a:solidFill>
                  <a:schemeClr val="tx1"/>
                </a:solidFill>
                <a:latin typeface="黑体" panose="02010609060101010101" pitchFamily="49" charset="-122"/>
                <a:ea typeface="黑体" panose="02010609060101010101" pitchFamily="49" charset="-122"/>
              </a:rPr>
              <a:t>新航路开辟</a:t>
            </a:r>
            <a:endParaRPr lang="zh-CN" altLang="en-US" sz="3200" b="1" dirty="0">
              <a:solidFill>
                <a:schemeClr val="tx1"/>
              </a:solidFill>
              <a:latin typeface="黑体" panose="02010609060101010101" pitchFamily="49" charset="-122"/>
              <a:ea typeface="黑体" panose="02010609060101010101" pitchFamily="49" charset="-122"/>
            </a:endParaRPr>
          </a:p>
        </p:txBody>
      </p:sp>
      <p:sp>
        <p:nvSpPr>
          <p:cNvPr id="8" name="Line 24"/>
          <p:cNvSpPr/>
          <p:nvPr/>
        </p:nvSpPr>
        <p:spPr>
          <a:xfrm rot="16200000" flipH="1">
            <a:off x="1495743" y="2099945"/>
            <a:ext cx="0" cy="1000125"/>
          </a:xfrm>
          <a:prstGeom prst="line">
            <a:avLst/>
          </a:prstGeom>
          <a:ln w="76200" cap="flat" cmpd="sng">
            <a:solidFill>
              <a:srgbClr val="FF0000"/>
            </a:solidFill>
            <a:prstDash val="solid"/>
            <a:headEnd type="none" w="med" len="med"/>
            <a:tailEnd type="triangle" w="med" len="med"/>
          </a:ln>
        </p:spPr>
      </p:sp>
      <p:sp>
        <p:nvSpPr>
          <p:cNvPr id="9" name="文本框 8"/>
          <p:cNvSpPr txBox="1"/>
          <p:nvPr/>
        </p:nvSpPr>
        <p:spPr>
          <a:xfrm>
            <a:off x="853440" y="2185035"/>
            <a:ext cx="1143000" cy="829945"/>
          </a:xfrm>
          <a:prstGeom prst="rect">
            <a:avLst/>
          </a:prstGeom>
          <a:noFill/>
        </p:spPr>
        <p:txBody>
          <a:bodyPr wrap="square" rtlCol="0">
            <a:spAutoFit/>
          </a:bodyPr>
          <a:lstStyle/>
          <a:p>
            <a:r>
              <a:rPr lang="zh-CN" altLang="en-US" sz="2400" b="1" dirty="0">
                <a:solidFill>
                  <a:schemeClr val="tx1"/>
                </a:solidFill>
                <a:latin typeface="黑体" panose="02010609060101010101" pitchFamily="49" charset="-122"/>
                <a:ea typeface="黑体" panose="02010609060101010101" pitchFamily="49" charset="-122"/>
                <a:cs typeface="HYYiSongJ" panose="00020600040101010101" charset="-122"/>
              </a:rPr>
              <a:t>贸易中心转移</a:t>
            </a:r>
            <a:r>
              <a:rPr lang="zh-CN" altLang="en-US" sz="2400" b="1" dirty="0">
                <a:solidFill>
                  <a:schemeClr val="bg1"/>
                </a:solidFill>
                <a:latin typeface="HYYiSongJ" panose="00020600040101010101" charset="-122"/>
                <a:ea typeface="HYYiSongJ" panose="00020600040101010101" charset="-122"/>
                <a:cs typeface="HYYiSongJ" panose="00020600040101010101" charset="-122"/>
              </a:rPr>
              <a:t> </a:t>
            </a:r>
            <a:endParaRPr lang="zh-CN" altLang="en-US" sz="2400" b="1" dirty="0">
              <a:solidFill>
                <a:schemeClr val="bg1"/>
              </a:solidFill>
              <a:latin typeface="HYYiSongJ" panose="00020600040101010101" charset="-122"/>
              <a:ea typeface="HYYiSongJ" panose="00020600040101010101" charset="-122"/>
              <a:cs typeface="HYYiSongJ" panose="00020600040101010101" charset="-122"/>
            </a:endParaRPr>
          </a:p>
        </p:txBody>
      </p:sp>
      <p:sp>
        <p:nvSpPr>
          <p:cNvPr id="12" name="左大括号 11"/>
          <p:cNvSpPr/>
          <p:nvPr/>
        </p:nvSpPr>
        <p:spPr>
          <a:xfrm>
            <a:off x="6528435" y="1753870"/>
            <a:ext cx="521970" cy="1691005"/>
          </a:xfrm>
          <a:prstGeom prst="leftBrace">
            <a:avLst/>
          </a:prstGeom>
          <a:noFill/>
          <a:ln w="57150">
            <a:solidFill>
              <a:srgbClr val="FF0000"/>
            </a:solidFill>
          </a:ln>
          <a:extLst>
            <a:ext uri="{909E8E84-426E-40DD-AFC4-6F175D3DCCD1}">
              <a14:hiddenFill xmlns:a14="http://schemas.microsoft.com/office/drawing/2010/main">
                <a:solidFill>
                  <a:srgbClr val="FF0000"/>
                </a:solid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Line 24"/>
          <p:cNvSpPr/>
          <p:nvPr/>
        </p:nvSpPr>
        <p:spPr>
          <a:xfrm rot="16200000" flipH="1">
            <a:off x="9504363" y="2030095"/>
            <a:ext cx="0" cy="1000125"/>
          </a:xfrm>
          <a:prstGeom prst="line">
            <a:avLst/>
          </a:prstGeom>
          <a:ln w="76200" cap="flat" cmpd="sng">
            <a:solidFill>
              <a:srgbClr val="FF0000"/>
            </a:solidFill>
            <a:prstDash val="solid"/>
            <a:headEnd type="none" w="med" len="med"/>
            <a:tailEnd type="triangle" w="med" len="med"/>
          </a:ln>
        </p:spPr>
      </p:sp>
      <p:sp>
        <p:nvSpPr>
          <p:cNvPr id="18" name="文本框 17"/>
          <p:cNvSpPr txBox="1"/>
          <p:nvPr/>
        </p:nvSpPr>
        <p:spPr>
          <a:xfrm>
            <a:off x="9208770" y="2070100"/>
            <a:ext cx="796290" cy="460375"/>
          </a:xfrm>
          <a:prstGeom prst="rect">
            <a:avLst/>
          </a:prstGeom>
          <a:noFill/>
        </p:spPr>
        <p:txBody>
          <a:bodyPr wrap="square" rtlCol="0">
            <a:spAutoFit/>
          </a:bodyPr>
          <a:lstStyle/>
          <a:p>
            <a:r>
              <a:rPr lang="zh-CN" altLang="en-US" sz="2400" b="1" dirty="0">
                <a:solidFill>
                  <a:schemeClr val="tx1"/>
                </a:solidFill>
                <a:latin typeface="黑体" panose="02010609060101010101" pitchFamily="49" charset="-122"/>
                <a:ea typeface="黑体" panose="02010609060101010101" pitchFamily="49" charset="-122"/>
                <a:cs typeface="HYYiSongJ" panose="00020600040101010101" charset="-122"/>
              </a:rPr>
              <a:t>要求</a:t>
            </a:r>
            <a:r>
              <a:rPr lang="zh-CN" altLang="en-US" sz="2400" b="1" dirty="0">
                <a:solidFill>
                  <a:schemeClr val="bg1"/>
                </a:solidFill>
                <a:latin typeface="HYYiSongJ" panose="00020600040101010101" charset="-122"/>
                <a:ea typeface="HYYiSongJ" panose="00020600040101010101" charset="-122"/>
                <a:cs typeface="HYYiSongJ" panose="00020600040101010101" charset="-122"/>
              </a:rPr>
              <a:t> </a:t>
            </a:r>
            <a:endParaRPr lang="zh-CN" altLang="en-US" sz="2400" b="1" dirty="0">
              <a:solidFill>
                <a:schemeClr val="bg1"/>
              </a:solidFill>
              <a:latin typeface="HYYiSongJ" panose="00020600040101010101" charset="-122"/>
              <a:ea typeface="HYYiSongJ" panose="00020600040101010101" charset="-122"/>
              <a:cs typeface="HYYiSongJ" panose="00020600040101010101" charset="-122"/>
            </a:endParaRPr>
          </a:p>
        </p:txBody>
      </p:sp>
      <p:cxnSp>
        <p:nvCxnSpPr>
          <p:cNvPr id="24" name="直接连接符 23"/>
          <p:cNvCxnSpPr>
            <a:stCxn id="19" idx="3"/>
          </p:cNvCxnSpPr>
          <p:nvPr/>
        </p:nvCxnSpPr>
        <p:spPr>
          <a:xfrm flipV="1">
            <a:off x="7050405" y="4978400"/>
            <a:ext cx="4084320" cy="28575"/>
          </a:xfrm>
          <a:prstGeom prst="line">
            <a:avLst/>
          </a:prstGeom>
          <a:ln w="1270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
        <p:nvSpPr>
          <p:cNvPr id="26" name="上箭头 25"/>
          <p:cNvSpPr/>
          <p:nvPr/>
        </p:nvSpPr>
        <p:spPr>
          <a:xfrm>
            <a:off x="10944860" y="3247390"/>
            <a:ext cx="569595" cy="1826260"/>
          </a:xfrm>
          <a:prstGeom prs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995805" y="2174240"/>
            <a:ext cx="1677670" cy="876935"/>
          </a:xfrm>
          <a:prstGeom prst="rect">
            <a:avLst/>
          </a:prstGeom>
          <a:solidFill>
            <a:srgbClr val="173E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黑体" panose="02010609060101010101" pitchFamily="49" charset="-122"/>
                <a:ea typeface="黑体" panose="02010609060101010101" pitchFamily="49" charset="-122"/>
                <a:cs typeface="HYYiSongJ" panose="00020600040101010101" charset="-122"/>
              </a:rPr>
              <a:t>英国资本主义发展</a:t>
            </a:r>
            <a:r>
              <a:rPr lang="zh-CN" altLang="en-US" sz="2800" dirty="0">
                <a:latin typeface="HYYiSongJ" panose="00020600040101010101" charset="-122"/>
                <a:ea typeface="HYYiSongJ" panose="00020600040101010101" charset="-122"/>
                <a:cs typeface="HYYiSongJ" panose="00020600040101010101" charset="-122"/>
              </a:rPr>
              <a:t> </a:t>
            </a:r>
            <a:endParaRPr lang="zh-CN" altLang="en-US" sz="2800" dirty="0">
              <a:latin typeface="HYYiSongJ" panose="00020600040101010101" charset="-122"/>
              <a:ea typeface="HYYiSongJ" panose="00020600040101010101" charset="-122"/>
              <a:cs typeface="HYYiSongJ" panose="00020600040101010101" charset="-122"/>
            </a:endParaRPr>
          </a:p>
        </p:txBody>
      </p:sp>
      <p:sp>
        <p:nvSpPr>
          <p:cNvPr id="5" name="矩形 4"/>
          <p:cNvSpPr/>
          <p:nvPr/>
        </p:nvSpPr>
        <p:spPr>
          <a:xfrm>
            <a:off x="4725670" y="2127885"/>
            <a:ext cx="1677670" cy="876935"/>
          </a:xfrm>
          <a:prstGeom prst="rect">
            <a:avLst/>
          </a:prstGeom>
          <a:solidFill>
            <a:srgbClr val="173E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黑体" panose="02010609060101010101" pitchFamily="49" charset="-122"/>
                <a:ea typeface="黑体" panose="02010609060101010101" pitchFamily="49" charset="-122"/>
                <a:cs typeface="仿宋" panose="02010609060101010101" charset="-122"/>
              </a:rPr>
              <a:t>资产阶级 壮大 </a:t>
            </a:r>
            <a:r>
              <a:rPr lang="zh-CN" altLang="en-US" sz="2800" dirty="0">
                <a:latin typeface="HYYiSongJ" panose="00020600040101010101" charset="-122"/>
                <a:ea typeface="HYYiSongJ" panose="00020600040101010101" charset="-122"/>
                <a:cs typeface="HYYiSongJ" panose="00020600040101010101" charset="-122"/>
              </a:rPr>
              <a:t> </a:t>
            </a:r>
            <a:endParaRPr lang="zh-CN" altLang="en-US" sz="2800" dirty="0">
              <a:latin typeface="HYYiSongJ" panose="00020600040101010101" charset="-122"/>
              <a:ea typeface="HYYiSongJ" panose="00020600040101010101" charset="-122"/>
              <a:cs typeface="HYYiSongJ" panose="00020600040101010101" charset="-122"/>
            </a:endParaRPr>
          </a:p>
        </p:txBody>
      </p:sp>
      <p:sp>
        <p:nvSpPr>
          <p:cNvPr id="10" name="矩形 9"/>
          <p:cNvSpPr/>
          <p:nvPr/>
        </p:nvSpPr>
        <p:spPr>
          <a:xfrm>
            <a:off x="7050405" y="1452245"/>
            <a:ext cx="2357755" cy="675640"/>
          </a:xfrm>
          <a:prstGeom prst="rect">
            <a:avLst/>
          </a:prstGeom>
          <a:solidFill>
            <a:srgbClr val="173E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黑体" panose="02010609060101010101" pitchFamily="49" charset="-122"/>
                <a:ea typeface="黑体" panose="02010609060101010101" pitchFamily="49" charset="-122"/>
                <a:cs typeface="HYYiSongJ" panose="00020600040101010101" charset="-122"/>
              </a:rPr>
              <a:t>新兴资产阶级</a:t>
            </a:r>
            <a:r>
              <a:rPr lang="zh-CN" altLang="en-US" sz="2800" dirty="0">
                <a:latin typeface="HYYiSongJ" panose="00020600040101010101" charset="-122"/>
                <a:ea typeface="HYYiSongJ" panose="00020600040101010101" charset="-122"/>
                <a:cs typeface="HYYiSongJ" panose="00020600040101010101" charset="-122"/>
              </a:rPr>
              <a:t> </a:t>
            </a:r>
            <a:endParaRPr lang="zh-CN" altLang="en-US" sz="2800" dirty="0">
              <a:latin typeface="HYYiSongJ" panose="00020600040101010101" charset="-122"/>
              <a:ea typeface="HYYiSongJ" panose="00020600040101010101" charset="-122"/>
              <a:cs typeface="HYYiSongJ" panose="00020600040101010101" charset="-122"/>
            </a:endParaRPr>
          </a:p>
        </p:txBody>
      </p:sp>
      <p:sp>
        <p:nvSpPr>
          <p:cNvPr id="17" name="矩形 16"/>
          <p:cNvSpPr/>
          <p:nvPr/>
        </p:nvSpPr>
        <p:spPr>
          <a:xfrm>
            <a:off x="7050405" y="2816860"/>
            <a:ext cx="2357755" cy="675640"/>
          </a:xfrm>
          <a:prstGeom prst="rect">
            <a:avLst/>
          </a:prstGeom>
          <a:solidFill>
            <a:srgbClr val="173E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黑体" panose="02010609060101010101" pitchFamily="49" charset="-122"/>
                <a:ea typeface="黑体" panose="02010609060101010101" pitchFamily="49" charset="-122"/>
                <a:cs typeface="HYYiSongJ" panose="00020600040101010101" charset="-122"/>
              </a:rPr>
              <a:t>贵族</a:t>
            </a:r>
            <a:r>
              <a:rPr lang="zh-CN" altLang="en-US" sz="2800" dirty="0">
                <a:latin typeface="HYYiSongJ" panose="00020600040101010101" charset="-122"/>
                <a:ea typeface="HYYiSongJ" panose="00020600040101010101" charset="-122"/>
                <a:cs typeface="HYYiSongJ" panose="00020600040101010101" charset="-122"/>
              </a:rPr>
              <a:t> </a:t>
            </a:r>
            <a:endParaRPr lang="zh-CN" altLang="en-US" sz="2800" dirty="0">
              <a:latin typeface="HYYiSongJ" panose="00020600040101010101" charset="-122"/>
              <a:ea typeface="HYYiSongJ" panose="00020600040101010101" charset="-122"/>
              <a:cs typeface="HYYiSongJ" panose="00020600040101010101" charset="-122"/>
            </a:endParaRPr>
          </a:p>
        </p:txBody>
      </p:sp>
      <p:sp>
        <p:nvSpPr>
          <p:cNvPr id="21" name="矩形 20"/>
          <p:cNvSpPr/>
          <p:nvPr/>
        </p:nvSpPr>
        <p:spPr>
          <a:xfrm>
            <a:off x="10005061" y="2069465"/>
            <a:ext cx="2031608" cy="945515"/>
          </a:xfrm>
          <a:prstGeom prst="rect">
            <a:avLst/>
          </a:prstGeom>
          <a:solidFill>
            <a:srgbClr val="173E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黑体" panose="02010609060101010101" pitchFamily="49" charset="-122"/>
                <a:ea typeface="黑体" panose="02010609060101010101" pitchFamily="49" charset="-122"/>
                <a:cs typeface="HYYiSongJ" panose="00020600040101010101" charset="-122"/>
              </a:rPr>
              <a:t>自由发展资本主义经济</a:t>
            </a:r>
            <a:r>
              <a:rPr lang="zh-CN" altLang="en-US" sz="2800" dirty="0">
                <a:latin typeface="HYYiSongJ" panose="00020600040101010101" charset="-122"/>
                <a:ea typeface="HYYiSongJ" panose="00020600040101010101" charset="-122"/>
                <a:cs typeface="HYYiSongJ" panose="00020600040101010101" charset="-122"/>
              </a:rPr>
              <a:t> </a:t>
            </a:r>
            <a:endParaRPr lang="zh-CN" altLang="en-US" sz="2800" dirty="0">
              <a:latin typeface="HYYiSongJ" panose="00020600040101010101" charset="-122"/>
              <a:ea typeface="HYYiSongJ" panose="00020600040101010101" charset="-122"/>
              <a:cs typeface="HYYiSongJ" panose="00020600040101010101" charset="-122"/>
            </a:endParaRPr>
          </a:p>
        </p:txBody>
      </p:sp>
      <p:sp>
        <p:nvSpPr>
          <p:cNvPr id="20" name="矩形 19"/>
          <p:cNvSpPr/>
          <p:nvPr/>
        </p:nvSpPr>
        <p:spPr>
          <a:xfrm>
            <a:off x="4170680" y="105605"/>
            <a:ext cx="3741420" cy="708025"/>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“权杖”点燃战火</a:t>
            </a:r>
            <a:r>
              <a:rPr lang="zh-CN" altLang="en-US" sz="3200" b="1" dirty="0">
                <a:solidFill>
                  <a:srgbClr val="3B322C"/>
                </a:solidFill>
                <a:latin typeface="微软雅黑" panose="020B0503020204020204" charset="-122"/>
                <a:ea typeface="微软雅黑" panose="020B0503020204020204" charset="-122"/>
              </a:rPr>
              <a:t> </a:t>
            </a:r>
            <a:endParaRPr lang="zh-CN" altLang="en-US" sz="3200" b="1" dirty="0">
              <a:solidFill>
                <a:srgbClr val="3B322C"/>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4600"/>
                                        </p:tgtEl>
                                        <p:attrNameLst>
                                          <p:attrName>style.visibility</p:attrName>
                                        </p:attrNameLst>
                                      </p:cBhvr>
                                      <p:to>
                                        <p:strVal val="visible"/>
                                      </p:to>
                                    </p:set>
                                    <p:anim calcmode="lin" valueType="num">
                                      <p:cBhvr additive="base">
                                        <p:cTn id="12" dur="500" fill="hold"/>
                                        <p:tgtEl>
                                          <p:spTgt spid="24600"/>
                                        </p:tgtEl>
                                        <p:attrNameLst>
                                          <p:attrName>ppt_x</p:attrName>
                                        </p:attrNameLst>
                                      </p:cBhvr>
                                      <p:tavLst>
                                        <p:tav tm="0">
                                          <p:val>
                                            <p:strVal val="#ppt_x"/>
                                          </p:val>
                                        </p:tav>
                                        <p:tav tm="100000">
                                          <p:val>
                                            <p:strVal val="#ppt_x"/>
                                          </p:val>
                                        </p:tav>
                                      </p:tavLst>
                                    </p:anim>
                                    <p:anim calcmode="lin" valueType="num">
                                      <p:cBhvr additive="base">
                                        <p:cTn id="13" dur="500" fill="hold"/>
                                        <p:tgtEl>
                                          <p:spTgt spid="2460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linds(horizontal)">
                                      <p:cBhvr>
                                        <p:cTn id="28" dur="500"/>
                                        <p:tgtEl>
                                          <p:spTgt spid="19"/>
                                        </p:tgtEl>
                                      </p:cBhvr>
                                    </p:animEffect>
                                  </p:childTnLst>
                                </p:cTn>
                              </p:par>
                            </p:childTnLst>
                          </p:cTn>
                        </p:par>
                        <p:par>
                          <p:cTn id="29" fill="hold">
                            <p:stCondLst>
                              <p:cond delay="500"/>
                            </p:stCondLst>
                            <p:childTnLst>
                              <p:par>
                                <p:cTn id="30" presetID="1"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heel(1)">
                                      <p:cBhvr>
                                        <p:cTn id="3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6" grpId="0" bldLvl="0" animBg="1"/>
      <p:bldP spid="12" grpId="0" animBg="1"/>
      <p:bldP spid="18" grpId="0"/>
      <p:bldP spid="2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3" descr="查理一世断头台"/>
          <p:cNvPicPr>
            <a:picLocks noChangeAspect="1"/>
          </p:cNvPicPr>
          <p:nvPr/>
        </p:nvPicPr>
        <p:blipFill>
          <a:blip r:embed="rId1"/>
          <a:stretch>
            <a:fillRect/>
          </a:stretch>
        </p:blipFill>
        <p:spPr>
          <a:xfrm>
            <a:off x="0" y="888023"/>
            <a:ext cx="12192000" cy="5969977"/>
          </a:xfrm>
          <a:prstGeom prst="rect">
            <a:avLst/>
          </a:prstGeom>
        </p:spPr>
      </p:pic>
      <p:sp>
        <p:nvSpPr>
          <p:cNvPr id="7" name="椭圆 6"/>
          <p:cNvSpPr/>
          <p:nvPr/>
        </p:nvSpPr>
        <p:spPr>
          <a:xfrm>
            <a:off x="4881880" y="4727575"/>
            <a:ext cx="1691005" cy="1664335"/>
          </a:xfrm>
          <a:prstGeom prst="ellipse">
            <a:avLst/>
          </a:prstGeom>
          <a:noFill/>
          <a:ln w="730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9479280" y="1138555"/>
            <a:ext cx="2470785" cy="2863215"/>
          </a:xfrm>
          <a:prstGeom prst="ellipse">
            <a:avLst/>
          </a:prstGeom>
          <a:noFill/>
          <a:ln w="508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35890" y="1138555"/>
            <a:ext cx="2431415" cy="2699385"/>
          </a:xfrm>
          <a:prstGeom prst="ellipse">
            <a:avLst/>
          </a:prstGeom>
          <a:noFill/>
          <a:ln w="508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479280" y="4001770"/>
            <a:ext cx="2470785" cy="2818130"/>
          </a:xfrm>
          <a:prstGeom prst="ellipse">
            <a:avLst/>
          </a:prstGeom>
          <a:noFill/>
          <a:ln w="508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087370" y="2644775"/>
            <a:ext cx="575310" cy="1193165"/>
          </a:xfrm>
          <a:prstGeom prst="ellipse">
            <a:avLst/>
          </a:prstGeom>
          <a:noFill/>
          <a:ln w="508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形标注 17"/>
          <p:cNvSpPr/>
          <p:nvPr/>
        </p:nvSpPr>
        <p:spPr>
          <a:xfrm rot="240000">
            <a:off x="2994025" y="1850390"/>
            <a:ext cx="3167380" cy="749300"/>
          </a:xfrm>
          <a:prstGeom prst="wedgeEllipseCallout">
            <a:avLst/>
          </a:prstGeom>
          <a:ln>
            <a:solidFill>
              <a:srgbClr val="182E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dirty="0">
                <a:latin typeface="黑体" panose="02010609060101010101" pitchFamily="49" charset="-122"/>
                <a:ea typeface="黑体" panose="02010609060101010101" pitchFamily="49" charset="-122"/>
              </a:rPr>
              <a:t>看！这就是叛国者的脑袋</a:t>
            </a:r>
            <a:r>
              <a:rPr lang="zh-CN" altLang="en-US" sz="2400" dirty="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sp>
        <p:nvSpPr>
          <p:cNvPr id="20" name="椭圆 19"/>
          <p:cNvSpPr/>
          <p:nvPr/>
        </p:nvSpPr>
        <p:spPr>
          <a:xfrm>
            <a:off x="135890" y="4002405"/>
            <a:ext cx="2030730" cy="2663825"/>
          </a:xfrm>
          <a:prstGeom prst="ellipse">
            <a:avLst/>
          </a:prstGeom>
          <a:noFill/>
          <a:ln w="508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199765"/>
            <a:ext cx="12192000" cy="1527175"/>
          </a:xfrm>
          <a:prstGeom prst="rect">
            <a:avLst/>
          </a:prstGeom>
          <a:solidFill>
            <a:schemeClr val="accent3">
              <a:lumMod val="40000"/>
              <a:lumOff val="60000"/>
              <a:alpha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just" fontAlgn="auto">
              <a:lnSpc>
                <a:spcPct val="125000"/>
              </a:lnSpc>
            </a:pPr>
            <a:r>
              <a:rPr lang="zh-CN" altLang="en-US" sz="2800" b="1" dirty="0">
                <a:solidFill>
                  <a:schemeClr val="tx1"/>
                </a:solidFill>
                <a:latin typeface="黑体" panose="02010609060101010101" pitchFamily="49" charset="-122"/>
                <a:ea typeface="黑体" panose="02010609060101010101" pitchFamily="49" charset="-122"/>
              </a:rPr>
              <a:t>英国国王在民众心中地位崇高，处死国王实际上是一种超出英国历史传统和社会心理承受压力的极端行为。</a:t>
            </a:r>
            <a:endParaRPr lang="zh-CN" altLang="en-US" sz="2800" b="1" dirty="0">
              <a:solidFill>
                <a:schemeClr val="tx1"/>
              </a:solidFill>
              <a:latin typeface="黑体" panose="02010609060101010101" pitchFamily="49" charset="-122"/>
              <a:ea typeface="黑体" panose="02010609060101010101" pitchFamily="49" charset="-122"/>
            </a:endParaRPr>
          </a:p>
        </p:txBody>
      </p:sp>
      <p:sp>
        <p:nvSpPr>
          <p:cNvPr id="6" name="矩形 5"/>
          <p:cNvSpPr/>
          <p:nvPr/>
        </p:nvSpPr>
        <p:spPr>
          <a:xfrm>
            <a:off x="4170680" y="105605"/>
            <a:ext cx="3741420" cy="708025"/>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“权杖”点燃战火</a:t>
            </a:r>
            <a:r>
              <a:rPr lang="zh-CN" altLang="en-US" sz="3200" b="1" dirty="0">
                <a:solidFill>
                  <a:srgbClr val="3B322C"/>
                </a:solidFill>
                <a:latin typeface="微软雅黑" panose="020B0503020204020204" charset="-122"/>
                <a:ea typeface="微软雅黑" panose="020B0503020204020204" charset="-122"/>
              </a:rPr>
              <a:t> </a:t>
            </a:r>
            <a:endParaRPr lang="zh-CN" altLang="en-US" sz="3200" b="1" dirty="0">
              <a:solidFill>
                <a:srgbClr val="3B322C"/>
              </a:solidFill>
              <a:latin typeface="微软雅黑" panose="020B0503020204020204" charset="-122"/>
              <a:ea typeface="微软雅黑" panose="020B0503020204020204" charset="-122"/>
            </a:endParaRPr>
          </a:p>
        </p:txBody>
      </p:sp>
      <p:sp>
        <p:nvSpPr>
          <p:cNvPr id="4" name="文本框 3"/>
          <p:cNvSpPr txBox="1"/>
          <p:nvPr/>
        </p:nvSpPr>
        <p:spPr>
          <a:xfrm>
            <a:off x="2357120" y="1113790"/>
            <a:ext cx="8496935" cy="521970"/>
          </a:xfrm>
          <a:prstGeom prst="rect">
            <a:avLst/>
          </a:prstGeom>
          <a:noFill/>
        </p:spPr>
        <p:txBody>
          <a:bodyPr wrap="square" rtlCol="0">
            <a:spAutoFit/>
          </a:bodyPr>
          <a:lstStyle/>
          <a:p>
            <a:r>
              <a:rPr lang="en-US" altLang="zh-CN" sz="2800" b="1" dirty="0">
                <a:highlight>
                  <a:srgbClr val="FFFF00"/>
                </a:highlight>
                <a:latin typeface="黑体" panose="02010609060101010101" pitchFamily="49" charset="-122"/>
                <a:ea typeface="黑体" panose="02010609060101010101" pitchFamily="49" charset="-122"/>
                <a:cs typeface="仿宋" panose="02010609060101010101" charset="-122"/>
              </a:rPr>
              <a:t>——1649</a:t>
            </a:r>
            <a:r>
              <a:rPr lang="zh-CN" altLang="en-US" sz="2800" b="1" dirty="0">
                <a:highlight>
                  <a:srgbClr val="FFFF00"/>
                </a:highlight>
                <a:latin typeface="黑体" panose="02010609060101010101" pitchFamily="49" charset="-122"/>
                <a:ea typeface="黑体" panose="02010609060101010101" pitchFamily="49" charset="-122"/>
                <a:cs typeface="仿宋" panose="02010609060101010101" charset="-122"/>
              </a:rPr>
              <a:t>年</a:t>
            </a:r>
            <a:r>
              <a:rPr lang="en-US" altLang="zh-CN" sz="2800" b="1" dirty="0">
                <a:highlight>
                  <a:srgbClr val="FFFF00"/>
                </a:highlight>
                <a:latin typeface="黑体" panose="02010609060101010101" pitchFamily="49" charset="-122"/>
                <a:ea typeface="黑体" panose="02010609060101010101" pitchFamily="49" charset="-122"/>
                <a:cs typeface="仿宋" panose="02010609060101010101" charset="-122"/>
              </a:rPr>
              <a:t>1</a:t>
            </a:r>
            <a:r>
              <a:rPr lang="zh-CN" altLang="en-US" sz="2800" b="1" dirty="0">
                <a:highlight>
                  <a:srgbClr val="FFFF00"/>
                </a:highlight>
                <a:latin typeface="黑体" panose="02010609060101010101" pitchFamily="49" charset="-122"/>
                <a:ea typeface="黑体" panose="02010609060101010101" pitchFamily="49" charset="-122"/>
                <a:cs typeface="仿宋" panose="02010609060101010101" charset="-122"/>
              </a:rPr>
              <a:t>月</a:t>
            </a:r>
            <a:r>
              <a:rPr lang="en-US" altLang="zh-CN" sz="2800" b="1" dirty="0">
                <a:highlight>
                  <a:srgbClr val="FFFF00"/>
                </a:highlight>
                <a:latin typeface="黑体" panose="02010609060101010101" pitchFamily="49" charset="-122"/>
                <a:ea typeface="黑体" panose="02010609060101010101" pitchFamily="49" charset="-122"/>
                <a:cs typeface="仿宋" panose="02010609060101010101" charset="-122"/>
              </a:rPr>
              <a:t>30</a:t>
            </a:r>
            <a:r>
              <a:rPr lang="zh-CN" altLang="en-US" sz="2800" b="1" dirty="0">
                <a:highlight>
                  <a:srgbClr val="FFFF00"/>
                </a:highlight>
                <a:latin typeface="黑体" panose="02010609060101010101" pitchFamily="49" charset="-122"/>
                <a:ea typeface="黑体" panose="02010609060101010101" pitchFamily="49" charset="-122"/>
                <a:cs typeface="仿宋" panose="02010609060101010101" charset="-122"/>
              </a:rPr>
              <a:t>日，查理一世在白厅外被斩首</a:t>
            </a:r>
            <a:endParaRPr lang="zh-CN" altLang="en-US" sz="2800" b="1" dirty="0">
              <a:highlight>
                <a:srgbClr val="FFFF00"/>
              </a:highlight>
              <a:latin typeface="黑体" panose="02010609060101010101" pitchFamily="49" charset="-122"/>
              <a:ea typeface="黑体" panose="02010609060101010101" pitchFamily="49"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bldLvl="0" animBg="1"/>
      <p:bldP spid="8" grpId="0" bldLvl="0" animBg="1"/>
      <p:bldP spid="9" grpId="0" bldLvl="0" animBg="1"/>
      <p:bldP spid="11" grpId="0" bldLvl="0" animBg="1"/>
      <p:bldP spid="18" grpId="0" bldLvl="0" animBg="1"/>
      <p:bldP spid="20" grpId="0" bldLvl="0" animBg="1"/>
      <p:bldP spid="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93205" y="4600647"/>
            <a:ext cx="5212419" cy="1471930"/>
          </a:xfrm>
          <a:prstGeom prst="rect">
            <a:avLst/>
          </a:prstGeom>
          <a:solidFill>
            <a:srgbClr val="182E6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400" dirty="0">
                <a:latin typeface="黑体" panose="02010609060101010101" pitchFamily="49" charset="-122"/>
                <a:ea typeface="黑体" panose="02010609060101010101" pitchFamily="49" charset="-122"/>
              </a:rPr>
              <a:t>从形势看，军事独裁与君主专制有相似性；从本质看，克伦威尔是以军事独裁的形式来维护资产阶级的利益。</a:t>
            </a:r>
            <a:endParaRPr lang="zh-CN" altLang="en-US" sz="2400" dirty="0">
              <a:latin typeface="黑体" panose="02010609060101010101" pitchFamily="49" charset="-122"/>
              <a:ea typeface="黑体" panose="02010609060101010101" pitchFamily="49" charset="-122"/>
            </a:endParaRPr>
          </a:p>
        </p:txBody>
      </p:sp>
      <p:sp>
        <p:nvSpPr>
          <p:cNvPr id="70659" name="Rectangle 8"/>
          <p:cNvSpPr/>
          <p:nvPr/>
        </p:nvSpPr>
        <p:spPr>
          <a:xfrm>
            <a:off x="359728" y="5133481"/>
            <a:ext cx="6170294" cy="1046436"/>
          </a:xfrm>
          <a:prstGeom prst="rect">
            <a:avLst/>
          </a:prstGeom>
          <a:noFill/>
          <a:ln w="9525">
            <a:noFill/>
          </a:ln>
        </p:spPr>
        <p:txBody>
          <a:bodyPr wrap="square" lIns="121917" tIns="60958" rIns="121917" bIns="60958" anchor="t">
            <a:spAutoFit/>
          </a:bodyPr>
          <a:lstStyle/>
          <a:p>
            <a:pPr defTabSz="1219200" fontAlgn="auto">
              <a:lnSpc>
                <a:spcPct val="125000"/>
              </a:lnSpc>
              <a:spcBef>
                <a:spcPts val="0"/>
              </a:spcBef>
            </a:pPr>
            <a:r>
              <a:rPr lang="zh-CN" altLang="en-US" sz="2400" b="1" dirty="0">
                <a:solidFill>
                  <a:schemeClr val="tx1"/>
                </a:solidFill>
                <a:latin typeface="黑体" panose="02010609060101010101" pitchFamily="49" charset="-122"/>
                <a:ea typeface="黑体" panose="02010609060101010101" pitchFamily="49" charset="-122"/>
                <a:cs typeface="仿宋" panose="02010609060101010101" charset="-122"/>
              </a:rPr>
              <a:t>1653年，克伦威尔驱散议会，实行军事独裁，成了“护国主”，一个没有国王头衔的国王。</a:t>
            </a:r>
            <a:endParaRPr lang="zh-CN" altLang="en-US" sz="2400" b="1" dirty="0">
              <a:solidFill>
                <a:schemeClr val="tx1"/>
              </a:solidFill>
              <a:latin typeface="黑体" panose="02010609060101010101" pitchFamily="49" charset="-122"/>
              <a:ea typeface="黑体" panose="02010609060101010101" pitchFamily="49" charset="-122"/>
              <a:cs typeface="仿宋" panose="02010609060101010101" charset="-122"/>
            </a:endParaRPr>
          </a:p>
        </p:txBody>
      </p:sp>
      <p:pic>
        <p:nvPicPr>
          <p:cNvPr id="15" name="图片 15" descr="WechatIMG3"/>
          <p:cNvPicPr>
            <a:picLocks noChangeAspect="1"/>
          </p:cNvPicPr>
          <p:nvPr/>
        </p:nvPicPr>
        <p:blipFill>
          <a:blip r:embed="rId1"/>
          <a:srcRect l="1385" t="9342" r="346" b="5657"/>
          <a:stretch>
            <a:fillRect/>
          </a:stretch>
        </p:blipFill>
        <p:spPr>
          <a:xfrm>
            <a:off x="567055" y="1392061"/>
            <a:ext cx="5755640" cy="3627120"/>
          </a:xfrm>
          <a:prstGeom prst="rect">
            <a:avLst/>
          </a:prstGeom>
        </p:spPr>
      </p:pic>
      <p:sp>
        <p:nvSpPr>
          <p:cNvPr id="6" name="左箭头 5"/>
          <p:cNvSpPr/>
          <p:nvPr/>
        </p:nvSpPr>
        <p:spPr>
          <a:xfrm>
            <a:off x="6593205" y="1392061"/>
            <a:ext cx="5033010" cy="1273810"/>
          </a:xfrm>
          <a:prstGeom prst="leftArrow">
            <a:avLst/>
          </a:prstGeom>
          <a:ln>
            <a:solidFill>
              <a:srgbClr val="B6202C"/>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800" b="1" dirty="0">
                <a:solidFill>
                  <a:srgbClr val="FF0000"/>
                </a:solidFill>
                <a:latin typeface="黑体" panose="02010609060101010101" pitchFamily="49" charset="-122"/>
                <a:ea typeface="黑体" panose="02010609060101010101" pitchFamily="49" charset="-122"/>
              </a:rPr>
              <a:t>《克伦威尔的立宪外衣》</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4" name="矩形 3"/>
          <p:cNvSpPr/>
          <p:nvPr/>
        </p:nvSpPr>
        <p:spPr>
          <a:xfrm>
            <a:off x="3794124" y="97936"/>
            <a:ext cx="5009515" cy="668020"/>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rPr>
              <a:t>在历史怪圈中徘徊：共和</a:t>
            </a:r>
            <a:r>
              <a:rPr lang="zh-CN" altLang="en-US" sz="2800" dirty="0">
                <a:latin typeface="华文仿宋" panose="02010600040101010101" charset="-122"/>
                <a:ea typeface="华文仿宋" panose="02010600040101010101" charset="-122"/>
                <a:cs typeface="华文仿宋" panose="02010600040101010101" charset="-122"/>
              </a:rPr>
              <a:t> </a:t>
            </a:r>
            <a:endParaRPr lang="zh-CN" altLang="en-US" sz="2800" dirty="0">
              <a:latin typeface="华文仿宋" panose="02010600040101010101" charset="-122"/>
              <a:ea typeface="华文仿宋" panose="02010600040101010101" charset="-122"/>
              <a:cs typeface="华文仿宋" panose="02010600040101010101" charset="-122"/>
            </a:endParaRPr>
          </a:p>
        </p:txBody>
      </p:sp>
      <p:sp>
        <p:nvSpPr>
          <p:cNvPr id="2" name="Rectangle 8"/>
          <p:cNvSpPr/>
          <p:nvPr/>
        </p:nvSpPr>
        <p:spPr>
          <a:xfrm>
            <a:off x="6593204" y="2988451"/>
            <a:ext cx="5212419" cy="1200325"/>
          </a:xfrm>
          <a:prstGeom prst="rect">
            <a:avLst/>
          </a:prstGeom>
          <a:noFill/>
          <a:ln w="9525">
            <a:noFill/>
          </a:ln>
        </p:spPr>
        <p:txBody>
          <a:bodyPr wrap="square" lIns="121917" tIns="60958" rIns="121917" bIns="60958" anchor="t">
            <a:spAutoFit/>
          </a:bodyPr>
          <a:lstStyle/>
          <a:p>
            <a:pPr algn="just" defTabSz="1219200" fontAlgn="auto">
              <a:lnSpc>
                <a:spcPct val="125000"/>
              </a:lnSpc>
              <a:spcBef>
                <a:spcPts val="0"/>
              </a:spcBef>
            </a:pPr>
            <a:r>
              <a:rPr lang="en-US" altLang="zh-CN" sz="2800" b="1" dirty="0">
                <a:solidFill>
                  <a:schemeClr val="tx1"/>
                </a:solidFill>
                <a:latin typeface="黑体" panose="02010609060101010101" pitchFamily="49" charset="-122"/>
                <a:ea typeface="黑体" panose="02010609060101010101" pitchFamily="49" charset="-122"/>
                <a:cs typeface="仿宋" panose="02010609060101010101" charset="-122"/>
              </a:rPr>
              <a:t>Q</a:t>
            </a: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：克伦威尔的军事独裁是不是意味着背叛了资产阶级革命？</a:t>
            </a:r>
            <a:r>
              <a:rPr lang="zh-CN" altLang="en-US" sz="2800" b="1" dirty="0">
                <a:solidFill>
                  <a:schemeClr val="bg1"/>
                </a:solidFill>
                <a:latin typeface="黑体" panose="02010609060101010101" pitchFamily="49" charset="-122"/>
                <a:ea typeface="黑体" panose="02010609060101010101" pitchFamily="49" charset="-122"/>
                <a:cs typeface="仿宋" panose="02010609060101010101" charset="-122"/>
              </a:rPr>
              <a:t>？</a:t>
            </a:r>
            <a:endParaRPr lang="zh-CN" altLang="en-US" sz="2800" b="1" dirty="0">
              <a:solidFill>
                <a:schemeClr val="bg1"/>
              </a:solidFill>
              <a:latin typeface="黑体" panose="02010609060101010101" pitchFamily="49" charset="-122"/>
              <a:ea typeface="黑体" panose="02010609060101010101" pitchFamily="49"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0659"/>
                                        </p:tgtEl>
                                        <p:attrNameLst>
                                          <p:attrName>style.visibility</p:attrName>
                                        </p:attrNameLst>
                                      </p:cBhvr>
                                      <p:to>
                                        <p:strVal val="visible"/>
                                      </p:to>
                                    </p:set>
                                    <p:animEffect transition="in" filter="dissolve">
                                      <p:cBhvr>
                                        <p:cTn id="7" dur="500"/>
                                        <p:tgtEl>
                                          <p:spTgt spid="7065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28415" y="105117"/>
            <a:ext cx="5018405" cy="668020"/>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rPr>
              <a:t>在历史怪圈中徘徊：复辟</a:t>
            </a:r>
            <a:r>
              <a:rPr lang="zh-CN" altLang="en-US" sz="2800" dirty="0">
                <a:latin typeface="华文仿宋" panose="02010600040101010101" charset="-122"/>
                <a:ea typeface="华文仿宋" panose="02010600040101010101" charset="-122"/>
                <a:cs typeface="华文仿宋" panose="02010600040101010101" charset="-122"/>
              </a:rPr>
              <a:t> </a:t>
            </a:r>
            <a:endParaRPr lang="zh-CN" altLang="en-US" sz="2800" dirty="0">
              <a:latin typeface="华文仿宋" panose="02010600040101010101" charset="-122"/>
              <a:ea typeface="华文仿宋" panose="02010600040101010101" charset="-122"/>
              <a:cs typeface="华文仿宋" panose="02010600040101010101" charset="-122"/>
            </a:endParaRPr>
          </a:p>
        </p:txBody>
      </p:sp>
      <p:pic>
        <p:nvPicPr>
          <p:cNvPr id="2" name="图片 1" descr="3f453033418cecd90a6562fe082f40fc881d6611"/>
          <p:cNvPicPr>
            <a:picLocks noChangeAspect="1"/>
          </p:cNvPicPr>
          <p:nvPr/>
        </p:nvPicPr>
        <p:blipFill>
          <a:blip r:embed="rId1"/>
          <a:stretch>
            <a:fillRect/>
          </a:stretch>
        </p:blipFill>
        <p:spPr>
          <a:xfrm>
            <a:off x="8180265" y="934579"/>
            <a:ext cx="3669030" cy="4907280"/>
          </a:xfrm>
          <a:prstGeom prst="rect">
            <a:avLst/>
          </a:prstGeom>
        </p:spPr>
      </p:pic>
      <p:pic>
        <p:nvPicPr>
          <p:cNvPr id="6" name="图片 5" descr="c9ca51ab965f4bffb19f6be379f71ece"/>
          <p:cNvPicPr>
            <a:picLocks noChangeAspect="1"/>
          </p:cNvPicPr>
          <p:nvPr/>
        </p:nvPicPr>
        <p:blipFill>
          <a:blip r:embed="rId2"/>
          <a:stretch>
            <a:fillRect/>
          </a:stretch>
        </p:blipFill>
        <p:spPr>
          <a:xfrm>
            <a:off x="354451" y="934579"/>
            <a:ext cx="3673475" cy="4879975"/>
          </a:xfrm>
          <a:prstGeom prst="rect">
            <a:avLst/>
          </a:prstGeom>
        </p:spPr>
      </p:pic>
      <p:sp>
        <p:nvSpPr>
          <p:cNvPr id="9" name="矩形 8"/>
          <p:cNvSpPr/>
          <p:nvPr/>
        </p:nvSpPr>
        <p:spPr>
          <a:xfrm>
            <a:off x="354450" y="5814554"/>
            <a:ext cx="3673475" cy="601143"/>
          </a:xfrm>
          <a:prstGeom prst="rect">
            <a:avLst/>
          </a:prstGeom>
          <a:solidFill>
            <a:srgbClr val="B6202C"/>
          </a:solidFill>
          <a:ln>
            <a:solidFill>
              <a:srgbClr val="B620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黑体" panose="02010609060101010101" pitchFamily="49" charset="-122"/>
                <a:ea typeface="黑体" panose="02010609060101010101" pitchFamily="49" charset="-122"/>
              </a:rPr>
              <a:t>查理二世</a:t>
            </a:r>
            <a:endParaRPr lang="zh-CN" altLang="en-US" sz="3200" b="1" dirty="0">
              <a:latin typeface="黑体" panose="02010609060101010101" pitchFamily="49" charset="-122"/>
              <a:ea typeface="黑体" panose="02010609060101010101" pitchFamily="49" charset="-122"/>
            </a:endParaRPr>
          </a:p>
        </p:txBody>
      </p:sp>
      <p:sp>
        <p:nvSpPr>
          <p:cNvPr id="10" name="矩形 9"/>
          <p:cNvSpPr/>
          <p:nvPr/>
        </p:nvSpPr>
        <p:spPr>
          <a:xfrm>
            <a:off x="8180265" y="5841859"/>
            <a:ext cx="3669030" cy="584541"/>
          </a:xfrm>
          <a:prstGeom prst="rect">
            <a:avLst/>
          </a:prstGeom>
          <a:solidFill>
            <a:srgbClr val="B6202C"/>
          </a:solidFill>
          <a:ln>
            <a:solidFill>
              <a:srgbClr val="B620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黑体" panose="02010609060101010101" pitchFamily="49" charset="-122"/>
                <a:ea typeface="黑体" panose="02010609060101010101" pitchFamily="49" charset="-122"/>
                <a:cs typeface="仿宋" panose="02010609060101010101" charset="-122"/>
              </a:rPr>
              <a:t>詹姆士二世 </a:t>
            </a:r>
            <a:endParaRPr lang="zh-CN" altLang="en-US" sz="3200" b="1" dirty="0">
              <a:latin typeface="黑体" panose="02010609060101010101" pitchFamily="49" charset="-122"/>
              <a:ea typeface="黑体" panose="02010609060101010101" pitchFamily="49" charset="-122"/>
              <a:cs typeface="仿宋" panose="02010609060101010101" charset="-122"/>
            </a:endParaRPr>
          </a:p>
        </p:txBody>
      </p:sp>
      <p:sp>
        <p:nvSpPr>
          <p:cNvPr id="11" name="云形标注 10"/>
          <p:cNvSpPr/>
          <p:nvPr/>
        </p:nvSpPr>
        <p:spPr>
          <a:xfrm>
            <a:off x="3726522" y="1211121"/>
            <a:ext cx="4593590" cy="2163445"/>
          </a:xfrm>
          <a:prstGeom prst="cloudCallout">
            <a:avLst>
              <a:gd name="adj1" fmla="val -30786"/>
              <a:gd name="adj2" fmla="val 66970"/>
            </a:avLst>
          </a:prstGeom>
          <a:solidFill>
            <a:schemeClr val="bg1"/>
          </a:solidFill>
          <a:ln>
            <a:solidFill>
              <a:srgbClr val="B620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solidFill>
                <a:latin typeface="黑体" panose="02010609060101010101" pitchFamily="49" charset="-122"/>
                <a:ea typeface="黑体" panose="02010609060101010101" pitchFamily="49" charset="-122"/>
                <a:cs typeface="仿宋" panose="02010609060101010101" charset="-122"/>
              </a:rPr>
              <a:t>1662</a:t>
            </a: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年，英国恢复了君主制。接受议会条件，王权受限。</a:t>
            </a:r>
            <a:endPar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endParaRPr>
          </a:p>
        </p:txBody>
      </p:sp>
      <p:sp>
        <p:nvSpPr>
          <p:cNvPr id="12" name="云形标注 11"/>
          <p:cNvSpPr/>
          <p:nvPr/>
        </p:nvSpPr>
        <p:spPr>
          <a:xfrm>
            <a:off x="4081266" y="3935094"/>
            <a:ext cx="3950335" cy="1729105"/>
          </a:xfrm>
          <a:prstGeom prst="cloudCallout">
            <a:avLst>
              <a:gd name="adj1" fmla="val 39525"/>
              <a:gd name="adj2" fmla="val 58131"/>
            </a:avLst>
          </a:prstGeom>
          <a:solidFill>
            <a:schemeClr val="bg1"/>
          </a:solidFill>
          <a:ln>
            <a:solidFill>
              <a:srgbClr val="B620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黑体" panose="02010609060101010101" pitchFamily="49" charset="-122"/>
                <a:ea typeface="黑体" panose="02010609060101010101" pitchFamily="49" charset="-122"/>
                <a:cs typeface="HYYiSongJ" panose="00020600040101010101" charset="-122"/>
              </a:rPr>
              <a:t>恢复天主教和君主专制制度</a:t>
            </a:r>
            <a:endParaRPr lang="zh-CN" altLang="en-US" sz="2800" b="1" dirty="0">
              <a:solidFill>
                <a:schemeClr val="tx1"/>
              </a:solidFill>
              <a:latin typeface="黑体" panose="02010609060101010101" pitchFamily="49" charset="-122"/>
              <a:ea typeface="黑体" panose="02010609060101010101" pitchFamily="49" charset="-122"/>
              <a:cs typeface="HYYiSongJ"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5685" y="1282065"/>
            <a:ext cx="10319385" cy="3246120"/>
          </a:xfrm>
          <a:prstGeom prst="rect">
            <a:avLst/>
          </a:prstGeom>
          <a:noFill/>
          <a:ln w="19050">
            <a:solidFill>
              <a:schemeClr val="bg1">
                <a:lumMod val="85000"/>
              </a:schemeClr>
            </a:solidFill>
            <a:prstDash val="sysDot"/>
          </a:ln>
        </p:spPr>
        <p:txBody>
          <a:bodyPr wrap="square" rtlCol="0">
            <a:spAutoFit/>
          </a:bodyPr>
          <a:lstStyle/>
          <a:p>
            <a:pPr algn="just" fontAlgn="auto">
              <a:lnSpc>
                <a:spcPct val="125000"/>
              </a:lnSpc>
            </a:pPr>
            <a:r>
              <a:rPr lang="en-US" altLang="zh-CN" sz="2000" dirty="0">
                <a:latin typeface="黑体" panose="02010609060101010101" pitchFamily="49" charset="-122"/>
                <a:ea typeface="黑体" panose="02010609060101010101" pitchFamily="49" charset="-122"/>
                <a:cs typeface="仿宋" panose="02010609060101010101" charset="-122"/>
              </a:rPr>
              <a:t> </a:t>
            </a:r>
            <a:r>
              <a:rPr lang="en-US" altLang="zh-CN" sz="2000" dirty="0" smtClean="0">
                <a:latin typeface="黑体" panose="02010609060101010101" pitchFamily="49" charset="-122"/>
                <a:ea typeface="黑体" panose="02010609060101010101" pitchFamily="49" charset="-122"/>
                <a:cs typeface="仿宋" panose="02010609060101010101" charset="-122"/>
              </a:rPr>
              <a:t>    </a:t>
            </a:r>
            <a:r>
              <a:rPr lang="zh-CN" altLang="en-US" sz="2400" dirty="0" smtClean="0">
                <a:solidFill>
                  <a:schemeClr val="tx1"/>
                </a:solidFill>
                <a:latin typeface="黑体" panose="02010609060101010101" pitchFamily="49" charset="-122"/>
                <a:ea typeface="黑体" panose="02010609060101010101" pitchFamily="49" charset="-122"/>
                <a:cs typeface="仿宋" panose="02010609060101010101" charset="-122"/>
              </a:rPr>
              <a:t>就</a:t>
            </a:r>
            <a:r>
              <a:rPr lang="zh-CN" altLang="en-US" sz="2400" dirty="0">
                <a:solidFill>
                  <a:schemeClr val="tx1"/>
                </a:solidFill>
                <a:latin typeface="黑体" panose="02010609060101010101" pitchFamily="49" charset="-122"/>
                <a:ea typeface="黑体" panose="02010609060101010101" pitchFamily="49" charset="-122"/>
                <a:cs typeface="仿宋" panose="02010609060101010101" charset="-122"/>
              </a:rPr>
              <a:t>在全国各政治、宗教派别的人士联合一致反对詹姆斯二世的时候，突然传来了王后玛丽在6月10日生了一男孩的消息。原来人们还抱有一种希望，即在信奉天主教的詹姆斯二世死后，将由信奉新教的玛丽公主或安妮公主继位，君民之间由于</a:t>
            </a:r>
            <a:r>
              <a:rPr lang="zh-CN" altLang="en-US" sz="2400" b="1" dirty="0">
                <a:solidFill>
                  <a:srgbClr val="FF0000"/>
                </a:solidFill>
                <a:latin typeface="黑体" panose="02010609060101010101" pitchFamily="49" charset="-122"/>
                <a:ea typeface="黑体" panose="02010609060101010101" pitchFamily="49" charset="-122"/>
                <a:cs typeface="仿宋" panose="02010609060101010101" charset="-122"/>
              </a:rPr>
              <a:t>宗教问题而引起的矛盾</a:t>
            </a:r>
            <a:r>
              <a:rPr lang="zh-CN" altLang="en-US" sz="2400" dirty="0">
                <a:solidFill>
                  <a:schemeClr val="tx1"/>
                </a:solidFill>
                <a:latin typeface="黑体" panose="02010609060101010101" pitchFamily="49" charset="-122"/>
                <a:ea typeface="黑体" panose="02010609060101010101" pitchFamily="49" charset="-122"/>
                <a:cs typeface="仿宋" panose="02010609060101010101" charset="-122"/>
              </a:rPr>
              <a:t>可望逐步消失。但詹姆斯二世有了男性后裔，将来必将由他继承王位，而这个</a:t>
            </a:r>
            <a:r>
              <a:rPr lang="zh-CN" altLang="en-US" sz="2400" b="1" dirty="0">
                <a:solidFill>
                  <a:srgbClr val="FF0000"/>
                </a:solidFill>
                <a:latin typeface="黑体" panose="02010609060101010101" pitchFamily="49" charset="-122"/>
                <a:ea typeface="黑体" panose="02010609060101010101" pitchFamily="49" charset="-122"/>
                <a:cs typeface="仿宋" panose="02010609060101010101" charset="-122"/>
              </a:rPr>
              <a:t>王子很可能将是一个天主教徒</a:t>
            </a:r>
            <a:r>
              <a:rPr lang="zh-CN" altLang="en-US" sz="2400" dirty="0">
                <a:solidFill>
                  <a:schemeClr val="tx1"/>
                </a:solidFill>
                <a:latin typeface="黑体" panose="02010609060101010101" pitchFamily="49" charset="-122"/>
                <a:ea typeface="黑体" panose="02010609060101010101" pitchFamily="49" charset="-122"/>
                <a:cs typeface="仿宋" panose="02010609060101010101" charset="-122"/>
              </a:rPr>
              <a:t>。人民的希望破灭了，群众的情绪更加激动。</a:t>
            </a:r>
            <a:endParaRPr lang="zh-CN" altLang="en-US" sz="2400" dirty="0">
              <a:solidFill>
                <a:schemeClr val="tx1"/>
              </a:solidFill>
              <a:latin typeface="黑体" panose="02010609060101010101" pitchFamily="49" charset="-122"/>
              <a:ea typeface="黑体" panose="02010609060101010101" pitchFamily="49" charset="-122"/>
              <a:cs typeface="仿宋" panose="02010609060101010101" charset="-122"/>
            </a:endParaRPr>
          </a:p>
          <a:p>
            <a:pPr algn="r" fontAlgn="auto">
              <a:lnSpc>
                <a:spcPct val="125000"/>
              </a:lnSpc>
            </a:pPr>
            <a:r>
              <a:rPr lang="zh-CN" altLang="en-US" sz="2000" dirty="0">
                <a:solidFill>
                  <a:schemeClr val="tx1"/>
                </a:solidFill>
                <a:latin typeface="黑体" panose="02010609060101010101" pitchFamily="49" charset="-122"/>
                <a:ea typeface="黑体" panose="02010609060101010101" pitchFamily="49" charset="-122"/>
                <a:cs typeface="仿宋" panose="02010609060101010101" charset="-122"/>
              </a:rPr>
              <a:t>——高全喜《英国宪制中的妥协原则——以英国宪制史的“光荣革命”为例》</a:t>
            </a:r>
            <a:endParaRPr lang="zh-CN" altLang="en-US" sz="2000" dirty="0">
              <a:solidFill>
                <a:schemeClr val="tx1"/>
              </a:solidFill>
              <a:latin typeface="黑体" panose="02010609060101010101" pitchFamily="49" charset="-122"/>
              <a:ea typeface="黑体" panose="02010609060101010101" pitchFamily="49" charset="-122"/>
              <a:cs typeface="仿宋" panose="02010609060101010101" charset="-122"/>
            </a:endParaRPr>
          </a:p>
        </p:txBody>
      </p:sp>
      <p:sp>
        <p:nvSpPr>
          <p:cNvPr id="3" name="文本框 2"/>
          <p:cNvSpPr txBox="1"/>
          <p:nvPr/>
        </p:nvSpPr>
        <p:spPr>
          <a:xfrm>
            <a:off x="2904807" y="4658262"/>
            <a:ext cx="6581140" cy="556884"/>
          </a:xfrm>
          <a:prstGeom prst="rect">
            <a:avLst/>
          </a:prstGeom>
          <a:noFill/>
        </p:spPr>
        <p:txBody>
          <a:bodyPr wrap="square" rtlCol="0">
            <a:spAutoFit/>
          </a:bodyPr>
          <a:lstStyle/>
          <a:p>
            <a:pPr fontAlgn="auto">
              <a:lnSpc>
                <a:spcPct val="125000"/>
              </a:lnSpc>
            </a:pP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Q：为什么群众的情绪会如此激动？</a:t>
            </a:r>
            <a:endPar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endParaRPr>
          </a:p>
        </p:txBody>
      </p:sp>
      <p:sp>
        <p:nvSpPr>
          <p:cNvPr id="6" name="矩形 5"/>
          <p:cNvSpPr/>
          <p:nvPr/>
        </p:nvSpPr>
        <p:spPr>
          <a:xfrm>
            <a:off x="430823" y="5550143"/>
            <a:ext cx="11377246" cy="859790"/>
          </a:xfrm>
          <a:prstGeom prst="rect">
            <a:avLst/>
          </a:prstGeom>
          <a:solidFill>
            <a:srgbClr val="B6202C"/>
          </a:solidFill>
          <a:ln>
            <a:solidFill>
              <a:srgbClr val="B620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黑体" panose="02010609060101010101" pitchFamily="49" charset="-122"/>
                <a:ea typeface="黑体" panose="02010609060101010101" pitchFamily="49" charset="-122"/>
                <a:cs typeface="仿宋" panose="02010609060101010101" charset="-122"/>
              </a:rPr>
              <a:t>倒行逆施、宗教迫害</a:t>
            </a:r>
            <a:r>
              <a:rPr lang="zh-CN" altLang="en-US" sz="3200" dirty="0">
                <a:solidFill>
                  <a:schemeClr val="bg1"/>
                </a:solidFill>
                <a:latin typeface="微软雅黑" panose="020B0503020204020204" charset="-122"/>
                <a:ea typeface="微软雅黑" panose="020B0503020204020204" charset="-122"/>
              </a:rPr>
              <a:t> </a:t>
            </a:r>
            <a:endParaRPr lang="zh-CN" altLang="en-US" sz="3200" dirty="0">
              <a:solidFill>
                <a:schemeClr val="bg1"/>
              </a:solidFill>
              <a:latin typeface="微软雅黑" panose="020B0503020204020204" charset="-122"/>
              <a:ea typeface="微软雅黑" panose="020B0503020204020204" charset="-122"/>
            </a:endParaRPr>
          </a:p>
        </p:txBody>
      </p:sp>
      <p:sp>
        <p:nvSpPr>
          <p:cNvPr id="7" name="矩形 6"/>
          <p:cNvSpPr/>
          <p:nvPr/>
        </p:nvSpPr>
        <p:spPr>
          <a:xfrm>
            <a:off x="3828415" y="105117"/>
            <a:ext cx="5018405" cy="668020"/>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rPr>
              <a:t>在历史怪圈中徘徊：复辟</a:t>
            </a:r>
            <a:r>
              <a:rPr lang="zh-CN" altLang="en-US" sz="2800" dirty="0">
                <a:latin typeface="华文仿宋" panose="02010600040101010101" charset="-122"/>
                <a:ea typeface="华文仿宋" panose="02010600040101010101" charset="-122"/>
                <a:cs typeface="华文仿宋" panose="02010600040101010101" charset="-122"/>
              </a:rPr>
              <a:t> </a:t>
            </a:r>
            <a:endParaRPr lang="zh-CN" altLang="en-US" sz="2800" dirty="0">
              <a:latin typeface="华文仿宋" panose="02010600040101010101" charset="-122"/>
              <a:ea typeface="华文仿宋" panose="02010600040101010101" charset="-122"/>
              <a:cs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78069" y="5384692"/>
            <a:ext cx="11465169" cy="1058972"/>
          </a:xfrm>
          <a:prstGeom prst="rect">
            <a:avLst/>
          </a:prstGeom>
          <a:solidFill>
            <a:srgbClr val="C00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descr="WechatIMG32"/>
          <p:cNvPicPr>
            <a:picLocks noChangeAspect="1"/>
          </p:cNvPicPr>
          <p:nvPr/>
        </p:nvPicPr>
        <p:blipFill>
          <a:blip r:embed="rId1"/>
          <a:stretch>
            <a:fillRect/>
          </a:stretch>
        </p:blipFill>
        <p:spPr>
          <a:xfrm>
            <a:off x="465016" y="1779270"/>
            <a:ext cx="5846445" cy="3299460"/>
          </a:xfrm>
          <a:prstGeom prst="rect">
            <a:avLst/>
          </a:prstGeom>
        </p:spPr>
      </p:pic>
      <p:sp>
        <p:nvSpPr>
          <p:cNvPr id="4" name="矩形 3"/>
          <p:cNvSpPr/>
          <p:nvPr/>
        </p:nvSpPr>
        <p:spPr>
          <a:xfrm>
            <a:off x="6516398" y="2551438"/>
            <a:ext cx="5265294" cy="2178685"/>
          </a:xfrm>
          <a:prstGeom prst="rect">
            <a:avLst/>
          </a:prstGeom>
          <a:solidFill>
            <a:schemeClr val="accent2">
              <a:lumMod val="20000"/>
              <a:lumOff val="80000"/>
            </a:schemeClr>
          </a:solidFill>
        </p:spPr>
        <p:style>
          <a:lnRef idx="1">
            <a:schemeClr val="accent6"/>
          </a:lnRef>
          <a:fillRef idx="2">
            <a:schemeClr val="accent6"/>
          </a:fillRef>
          <a:effectRef idx="1">
            <a:schemeClr val="accent6"/>
          </a:effectRef>
          <a:fontRef idx="minor">
            <a:schemeClr val="dk1"/>
          </a:fontRef>
        </p:style>
        <p:txBody>
          <a:bodyPr rtlCol="0" anchor="ctr"/>
          <a:lstStyle/>
          <a:p>
            <a:pPr algn="l" fontAlgn="auto">
              <a:lnSpc>
                <a:spcPct val="125000"/>
              </a:lnSpc>
            </a:pPr>
            <a:r>
              <a:rPr lang="zh-CN" altLang="en-US" sz="2200" b="1" dirty="0">
                <a:solidFill>
                  <a:srgbClr val="3B322C"/>
                </a:solidFill>
                <a:latin typeface="黑体" panose="02010609060101010101" pitchFamily="49" charset="-122"/>
                <a:ea typeface="黑体" panose="02010609060101010101" pitchFamily="49" charset="-122"/>
                <a:cs typeface="仿宋" panose="02010609060101010101" charset="-122"/>
              </a:rPr>
              <a:t>时间：1688年7月30日</a:t>
            </a:r>
            <a:endParaRPr lang="zh-CN" altLang="en-US" sz="2200" b="1" dirty="0">
              <a:solidFill>
                <a:srgbClr val="3B322C"/>
              </a:solidFill>
              <a:latin typeface="黑体" panose="02010609060101010101" pitchFamily="49" charset="-122"/>
              <a:ea typeface="黑体" panose="02010609060101010101" pitchFamily="49" charset="-122"/>
              <a:cs typeface="仿宋" panose="02010609060101010101" charset="-122"/>
            </a:endParaRPr>
          </a:p>
          <a:p>
            <a:pPr algn="l" fontAlgn="auto">
              <a:lnSpc>
                <a:spcPct val="125000"/>
              </a:lnSpc>
            </a:pPr>
            <a:r>
              <a:rPr lang="zh-CN" altLang="en-US" sz="2200" b="1" dirty="0">
                <a:solidFill>
                  <a:srgbClr val="3B322C"/>
                </a:solidFill>
                <a:latin typeface="黑体" panose="02010609060101010101" pitchFamily="49" charset="-122"/>
                <a:ea typeface="黑体" panose="02010609060101010101" pitchFamily="49" charset="-122"/>
                <a:cs typeface="仿宋" panose="02010609060101010101" charset="-122"/>
              </a:rPr>
              <a:t>地点：密室</a:t>
            </a:r>
            <a:endParaRPr lang="zh-CN" altLang="en-US" sz="2200" b="1" dirty="0">
              <a:solidFill>
                <a:srgbClr val="3B322C"/>
              </a:solidFill>
              <a:latin typeface="黑体" panose="02010609060101010101" pitchFamily="49" charset="-122"/>
              <a:ea typeface="黑体" panose="02010609060101010101" pitchFamily="49" charset="-122"/>
              <a:cs typeface="仿宋" panose="02010609060101010101" charset="-122"/>
            </a:endParaRPr>
          </a:p>
          <a:p>
            <a:pPr algn="l" fontAlgn="auto">
              <a:lnSpc>
                <a:spcPct val="125000"/>
              </a:lnSpc>
            </a:pPr>
            <a:r>
              <a:rPr lang="zh-CN" altLang="en-US" sz="2200" b="1" dirty="0">
                <a:solidFill>
                  <a:srgbClr val="3B322C"/>
                </a:solidFill>
                <a:latin typeface="黑体" panose="02010609060101010101" pitchFamily="49" charset="-122"/>
                <a:ea typeface="黑体" panose="02010609060101010101" pitchFamily="49" charset="-122"/>
                <a:cs typeface="仿宋" panose="02010609060101010101" charset="-122"/>
              </a:rPr>
              <a:t>角色：辉格党和托利党的领袖</a:t>
            </a:r>
            <a:endParaRPr lang="zh-CN" altLang="en-US" sz="2200" b="1" dirty="0">
              <a:solidFill>
                <a:srgbClr val="3B322C"/>
              </a:solidFill>
              <a:latin typeface="黑体" panose="02010609060101010101" pitchFamily="49" charset="-122"/>
              <a:ea typeface="黑体" panose="02010609060101010101" pitchFamily="49" charset="-122"/>
              <a:cs typeface="仿宋" panose="02010609060101010101" charset="-122"/>
            </a:endParaRPr>
          </a:p>
          <a:p>
            <a:pPr algn="l" fontAlgn="auto">
              <a:lnSpc>
                <a:spcPct val="125000"/>
              </a:lnSpc>
            </a:pPr>
            <a:r>
              <a:rPr lang="zh-CN" altLang="en-US" sz="2200" b="1" dirty="0">
                <a:solidFill>
                  <a:srgbClr val="3B322C"/>
                </a:solidFill>
                <a:latin typeface="黑体" panose="02010609060101010101" pitchFamily="49" charset="-122"/>
                <a:ea typeface="黑体" panose="02010609060101010101" pitchFamily="49" charset="-122"/>
                <a:cs typeface="仿宋" panose="02010609060101010101" charset="-122"/>
              </a:rPr>
              <a:t>要求：</a:t>
            </a:r>
            <a:r>
              <a:rPr lang="zh-CN" altLang="en-US" sz="2200" b="1" dirty="0">
                <a:solidFill>
                  <a:srgbClr val="FF0000"/>
                </a:solidFill>
                <a:latin typeface="黑体" panose="02010609060101010101" pitchFamily="49" charset="-122"/>
                <a:ea typeface="黑体" panose="02010609060101010101" pitchFamily="49" charset="-122"/>
                <a:cs typeface="仿宋" panose="02010609060101010101" charset="-122"/>
              </a:rPr>
              <a:t>反映出资产阶级、新贵族对王权扩张的不安，积极捍卫英国人的自由。</a:t>
            </a:r>
            <a:endParaRPr lang="zh-CN" altLang="en-US" sz="2200" b="1" dirty="0">
              <a:solidFill>
                <a:srgbClr val="FF0000"/>
              </a:solidFill>
              <a:latin typeface="黑体" panose="02010609060101010101" pitchFamily="49" charset="-122"/>
              <a:ea typeface="黑体" panose="02010609060101010101" pitchFamily="49" charset="-122"/>
              <a:cs typeface="仿宋" panose="02010609060101010101" charset="-122"/>
            </a:endParaRPr>
          </a:p>
        </p:txBody>
      </p:sp>
      <p:sp>
        <p:nvSpPr>
          <p:cNvPr id="2" name="波形 1"/>
          <p:cNvSpPr/>
          <p:nvPr/>
        </p:nvSpPr>
        <p:spPr>
          <a:xfrm>
            <a:off x="6845300" y="1254125"/>
            <a:ext cx="4425950" cy="1085850"/>
          </a:xfrm>
          <a:prstGeom prst="wave">
            <a:avLst/>
          </a:prstGeom>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rPr>
              <a:t>《捍卫我们的自由》</a:t>
            </a:r>
            <a:endParaRPr lang="zh-CN" altLang="en-US" sz="3200" b="1" dirty="0">
              <a:latin typeface="黑体" panose="02010609060101010101" pitchFamily="49" charset="-122"/>
              <a:ea typeface="黑体" panose="02010609060101010101" pitchFamily="49" charset="-122"/>
            </a:endParaRPr>
          </a:p>
        </p:txBody>
      </p:sp>
      <p:sp>
        <p:nvSpPr>
          <p:cNvPr id="6" name="文本框 5"/>
          <p:cNvSpPr txBox="1"/>
          <p:nvPr/>
        </p:nvSpPr>
        <p:spPr>
          <a:xfrm>
            <a:off x="505669" y="5348171"/>
            <a:ext cx="11209963" cy="1095493"/>
          </a:xfrm>
          <a:prstGeom prst="rect">
            <a:avLst/>
          </a:prstGeom>
          <a:noFill/>
        </p:spPr>
        <p:txBody>
          <a:bodyPr wrap="square" rtlCol="0">
            <a:spAutoFit/>
          </a:bodyPr>
          <a:lstStyle/>
          <a:p>
            <a:pPr algn="just" fontAlgn="auto">
              <a:lnSpc>
                <a:spcPct val="125000"/>
              </a:lnSpc>
            </a:pPr>
            <a:r>
              <a:rPr lang="zh-CN" altLang="en-US" sz="2800" b="1" dirty="0">
                <a:solidFill>
                  <a:schemeClr val="bg1"/>
                </a:solidFill>
                <a:latin typeface="黑体" panose="02010609060101010101" pitchFamily="49" charset="-122"/>
                <a:ea typeface="黑体" panose="02010609060101010101" pitchFamily="49" charset="-122"/>
                <a:cs typeface="仿宋" panose="02010609060101010101" charset="-122"/>
              </a:rPr>
              <a:t>Q1：结合情景剧，思考资产阶级、新贵族提出了什么样的解决方案？这个方案最后成功实施了吗？</a:t>
            </a:r>
            <a:endParaRPr lang="zh-CN" altLang="en-US" sz="2800" b="1" dirty="0">
              <a:solidFill>
                <a:schemeClr val="bg1"/>
              </a:solidFill>
              <a:latin typeface="黑体" panose="02010609060101010101" pitchFamily="49" charset="-122"/>
              <a:ea typeface="黑体" panose="02010609060101010101" pitchFamily="49" charset="-122"/>
              <a:cs typeface="仿宋" panose="02010609060101010101" charset="-122"/>
            </a:endParaRPr>
          </a:p>
        </p:txBody>
      </p:sp>
      <p:sp>
        <p:nvSpPr>
          <p:cNvPr id="12" name="矩形 11"/>
          <p:cNvSpPr/>
          <p:nvPr/>
        </p:nvSpPr>
        <p:spPr>
          <a:xfrm>
            <a:off x="4344035" y="96324"/>
            <a:ext cx="3741420" cy="708025"/>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rPr>
              <a:t>在双方妥协中保留</a:t>
            </a:r>
            <a:r>
              <a:rPr lang="zh-CN" altLang="en-US" dirty="0"/>
              <a:t>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62000"/>
          </a:blip>
          <a:stretch>
            <a:fillRect/>
          </a:stretch>
        </a:blipFill>
        <a:effectLst/>
      </p:bgPr>
    </p:bg>
    <p:spTree>
      <p:nvGrpSpPr>
        <p:cNvPr id="1" name=""/>
        <p:cNvGrpSpPr/>
        <p:nvPr/>
      </p:nvGrpSpPr>
      <p:grpSpPr>
        <a:xfrm>
          <a:off x="0" y="0"/>
          <a:ext cx="0" cy="0"/>
          <a:chOff x="0" y="0"/>
          <a:chExt cx="0" cy="0"/>
        </a:xfrm>
      </p:grpSpPr>
      <p:sp>
        <p:nvSpPr>
          <p:cNvPr id="2" name="圆角矩形标注 1"/>
          <p:cNvSpPr/>
          <p:nvPr/>
        </p:nvSpPr>
        <p:spPr>
          <a:xfrm>
            <a:off x="1548765" y="340995"/>
            <a:ext cx="6563360" cy="859790"/>
          </a:xfrm>
          <a:prstGeom prst="wedgeRoundRectCallout">
            <a:avLst/>
          </a:prstGeom>
          <a:ln>
            <a:solidFill>
              <a:srgbClr val="B6202C"/>
            </a:solidFill>
          </a:ln>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25000"/>
              </a:lnSpc>
            </a:pPr>
            <a:r>
              <a:rPr lang="zh-CN" altLang="en-US" sz="1600" b="1" dirty="0">
                <a:solidFill>
                  <a:srgbClr val="3B322C"/>
                </a:solidFill>
                <a:latin typeface="黑体" panose="02010609060101010101" pitchFamily="49" charset="-122"/>
                <a:ea typeface="黑体" panose="02010609060101010101" pitchFamily="49" charset="-122"/>
              </a:rPr>
              <a:t>丹比：现在小王子出生了，必然会在天主教的环境中长大，长大后会是个天主教徒，也许会和他父亲（詹姆士二世）一样继续实行专制制度。到时候我们的国家将会走向无底的深渊，人们看不到光明。</a:t>
            </a:r>
            <a:endParaRPr lang="zh-CN" altLang="en-US" sz="1600" b="1" dirty="0">
              <a:solidFill>
                <a:srgbClr val="3B322C"/>
              </a:solidFill>
              <a:latin typeface="黑体" panose="02010609060101010101" pitchFamily="49" charset="-122"/>
              <a:ea typeface="黑体" panose="02010609060101010101" pitchFamily="49" charset="-122"/>
            </a:endParaRPr>
          </a:p>
        </p:txBody>
      </p:sp>
      <p:sp>
        <p:nvSpPr>
          <p:cNvPr id="5" name="圆角矩形标注 4"/>
          <p:cNvSpPr/>
          <p:nvPr/>
        </p:nvSpPr>
        <p:spPr>
          <a:xfrm>
            <a:off x="7795260" y="1200785"/>
            <a:ext cx="3028950" cy="612140"/>
          </a:xfrm>
          <a:prstGeom prst="wedgeRoundRectCallout">
            <a:avLst/>
          </a:prstGeom>
          <a:solidFill>
            <a:srgbClr val="182E60">
              <a:alpha val="86000"/>
            </a:srgbClr>
          </a:solidFill>
          <a:ln>
            <a:solidFill>
              <a:srgbClr val="182E60"/>
            </a:solidFill>
          </a:ln>
        </p:spPr>
        <p:style>
          <a:lnRef idx="1">
            <a:schemeClr val="accent6"/>
          </a:lnRef>
          <a:fillRef idx="2">
            <a:schemeClr val="accent6"/>
          </a:fillRef>
          <a:effectRef idx="1">
            <a:schemeClr val="accent6"/>
          </a:effectRef>
          <a:fontRef idx="minor">
            <a:schemeClr val="dk1"/>
          </a:fontRef>
        </p:style>
        <p:txBody>
          <a:bodyPr rtlCol="0" anchor="ctr"/>
          <a:lstStyle/>
          <a:p>
            <a:pPr algn="l" fontAlgn="auto">
              <a:lnSpc>
                <a:spcPct val="125000"/>
              </a:lnSpc>
            </a:pPr>
            <a:r>
              <a:rPr lang="zh-CN" altLang="en-US" sz="1600" b="1" dirty="0">
                <a:solidFill>
                  <a:schemeClr val="bg1"/>
                </a:solidFill>
                <a:latin typeface="黑体" panose="02010609060101010101" pitchFamily="49" charset="-122"/>
                <a:ea typeface="黑体" panose="02010609060101010101" pitchFamily="49" charset="-122"/>
              </a:rPr>
              <a:t>罗素：那我们该怎么办？不能再这样下去了！</a:t>
            </a:r>
            <a:endParaRPr lang="zh-CN" altLang="en-US" sz="1600" b="1" dirty="0">
              <a:solidFill>
                <a:schemeClr val="bg1"/>
              </a:solidFill>
              <a:latin typeface="黑体" panose="02010609060101010101" pitchFamily="49" charset="-122"/>
              <a:ea typeface="黑体" panose="02010609060101010101" pitchFamily="49" charset="-122"/>
            </a:endParaRPr>
          </a:p>
        </p:txBody>
      </p:sp>
      <p:sp>
        <p:nvSpPr>
          <p:cNvPr id="6" name="圆角矩形标注 5"/>
          <p:cNvSpPr/>
          <p:nvPr/>
        </p:nvSpPr>
        <p:spPr>
          <a:xfrm>
            <a:off x="1548765" y="1812925"/>
            <a:ext cx="5580380" cy="673100"/>
          </a:xfrm>
          <a:prstGeom prst="wedgeRoundRectCallout">
            <a:avLst/>
          </a:prstGeom>
          <a:ln>
            <a:solidFill>
              <a:srgbClr val="B6202C"/>
            </a:solidFill>
          </a:ln>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25000"/>
              </a:lnSpc>
            </a:pPr>
            <a:r>
              <a:rPr lang="zh-CN" altLang="en-US" sz="1600" b="1" dirty="0">
                <a:solidFill>
                  <a:srgbClr val="3B322C"/>
                </a:solidFill>
                <a:latin typeface="黑体" panose="02010609060101010101" pitchFamily="49" charset="-122"/>
                <a:ea typeface="黑体" panose="02010609060101010101" pitchFamily="49" charset="-122"/>
              </a:rPr>
              <a:t>西德尼：我们可以联合群众，发动人民革命，推翻詹姆士二世的统治。</a:t>
            </a:r>
            <a:endParaRPr lang="zh-CN" altLang="en-US" sz="1600" b="1" dirty="0">
              <a:latin typeface="黑体" panose="02010609060101010101" pitchFamily="49" charset="-122"/>
              <a:ea typeface="黑体" panose="02010609060101010101" pitchFamily="49" charset="-122"/>
            </a:endParaRPr>
          </a:p>
        </p:txBody>
      </p:sp>
      <p:sp>
        <p:nvSpPr>
          <p:cNvPr id="7" name="圆角矩形标注 6"/>
          <p:cNvSpPr/>
          <p:nvPr/>
        </p:nvSpPr>
        <p:spPr>
          <a:xfrm>
            <a:off x="1548765" y="2650490"/>
            <a:ext cx="5913120" cy="894080"/>
          </a:xfrm>
          <a:prstGeom prst="wedgeRoundRectCallout">
            <a:avLst/>
          </a:prstGeom>
          <a:ln>
            <a:solidFill>
              <a:srgbClr val="B6202C"/>
            </a:solidFill>
          </a:ln>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25000"/>
              </a:lnSpc>
            </a:pPr>
            <a:r>
              <a:rPr lang="zh-CN" altLang="en-US" sz="1600" b="1" dirty="0">
                <a:solidFill>
                  <a:srgbClr val="3B322C"/>
                </a:solidFill>
                <a:latin typeface="黑体" panose="02010609060101010101" pitchFamily="49" charset="-122"/>
                <a:ea typeface="黑体" panose="02010609060101010101" pitchFamily="49" charset="-122"/>
              </a:rPr>
              <a:t>丹比：万万不可。人民对国王的不满情绪日益高涨，且国王势力也不可低估。一旦发动人民革命，势必会使整个国家血流成河，一片混乱，我们要想一个两全其美的方法才好。</a:t>
            </a:r>
            <a:endParaRPr lang="zh-CN" altLang="en-US" sz="1600" b="1" dirty="0">
              <a:solidFill>
                <a:srgbClr val="3B322C"/>
              </a:solidFill>
              <a:latin typeface="黑体" panose="02010609060101010101" pitchFamily="49" charset="-122"/>
              <a:ea typeface="黑体" panose="02010609060101010101" pitchFamily="49" charset="-122"/>
            </a:endParaRPr>
          </a:p>
        </p:txBody>
      </p:sp>
      <p:sp>
        <p:nvSpPr>
          <p:cNvPr id="8" name="圆角矩形标注 7"/>
          <p:cNvSpPr/>
          <p:nvPr/>
        </p:nvSpPr>
        <p:spPr>
          <a:xfrm>
            <a:off x="1548130" y="3691255"/>
            <a:ext cx="5581015" cy="859790"/>
          </a:xfrm>
          <a:prstGeom prst="wedgeRoundRectCallout">
            <a:avLst/>
          </a:prstGeom>
          <a:ln>
            <a:solidFill>
              <a:srgbClr val="B6202C"/>
            </a:solidFill>
          </a:ln>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25000"/>
              </a:lnSpc>
            </a:pPr>
            <a:r>
              <a:rPr lang="zh-CN" altLang="en-US" sz="1600" b="1" dirty="0">
                <a:solidFill>
                  <a:srgbClr val="3B322C"/>
                </a:solidFill>
                <a:latin typeface="黑体" panose="02010609060101010101" pitchFamily="49" charset="-122"/>
                <a:ea typeface="黑体" panose="02010609060101010101" pitchFamily="49" charset="-122"/>
              </a:rPr>
              <a:t>卡文迪什：对了，荷兰执政威廉三世的妻子是詹姆士二世的长女，而且夫妻都是</a:t>
            </a:r>
            <a:r>
              <a:rPr lang="zh-CN" altLang="en-US" sz="1600" b="1" dirty="0">
                <a:solidFill>
                  <a:srgbClr val="FF0000"/>
                </a:solidFill>
                <a:latin typeface="黑体" panose="02010609060101010101" pitchFamily="49" charset="-122"/>
                <a:ea typeface="黑体" panose="02010609060101010101" pitchFamily="49" charset="-122"/>
              </a:rPr>
              <a:t>新教徒</a:t>
            </a:r>
            <a:r>
              <a:rPr lang="zh-CN" altLang="en-US" sz="1600" b="1" dirty="0">
                <a:solidFill>
                  <a:srgbClr val="3B322C"/>
                </a:solidFill>
                <a:latin typeface="黑体" panose="02010609060101010101" pitchFamily="49" charset="-122"/>
                <a:ea typeface="黑体" panose="02010609060101010101" pitchFamily="49" charset="-122"/>
              </a:rPr>
              <a:t>，如果由他们来继承王位，</a:t>
            </a:r>
            <a:r>
              <a:rPr lang="zh-CN" altLang="en-US" sz="1600" b="1" dirty="0">
                <a:solidFill>
                  <a:srgbClr val="FF0000"/>
                </a:solidFill>
                <a:latin typeface="黑体" panose="02010609060101010101" pitchFamily="49" charset="-122"/>
                <a:ea typeface="黑体" panose="02010609060101010101" pitchFamily="49" charset="-122"/>
              </a:rPr>
              <a:t>王位的正统原则和新教原则就能够充分地结合起来。</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9" name="圆角矩形标注 8"/>
          <p:cNvSpPr/>
          <p:nvPr/>
        </p:nvSpPr>
        <p:spPr>
          <a:xfrm>
            <a:off x="7462520" y="4053205"/>
            <a:ext cx="3694430" cy="1588135"/>
          </a:xfrm>
          <a:prstGeom prst="wedgeRoundRectCallout">
            <a:avLst/>
          </a:prstGeom>
          <a:solidFill>
            <a:srgbClr val="182E60">
              <a:alpha val="85000"/>
            </a:srgbClr>
          </a:solidFill>
          <a:ln>
            <a:solidFill>
              <a:srgbClr val="182E60"/>
            </a:solidFill>
          </a:ln>
        </p:spPr>
        <p:style>
          <a:lnRef idx="1">
            <a:schemeClr val="accent6"/>
          </a:lnRef>
          <a:fillRef idx="2">
            <a:schemeClr val="accent6"/>
          </a:fillRef>
          <a:effectRef idx="1">
            <a:schemeClr val="accent6"/>
          </a:effectRef>
          <a:fontRef idx="minor">
            <a:schemeClr val="dk1"/>
          </a:fontRef>
        </p:style>
        <p:txBody>
          <a:bodyPr rtlCol="0" anchor="ctr"/>
          <a:lstStyle/>
          <a:p>
            <a:pPr algn="l" fontAlgn="auto">
              <a:lnSpc>
                <a:spcPct val="125000"/>
              </a:lnSpc>
            </a:pPr>
            <a:r>
              <a:rPr lang="zh-CN" altLang="en-US" sz="1600" b="1" dirty="0">
                <a:solidFill>
                  <a:schemeClr val="bg1"/>
                </a:solidFill>
                <a:latin typeface="黑体" panose="02010609060101010101" pitchFamily="49" charset="-122"/>
                <a:ea typeface="黑体" panose="02010609060101010101" pitchFamily="49" charset="-122"/>
                <a:cs typeface="仿宋" panose="02010609060101010101" charset="-122"/>
              </a:rPr>
              <a:t>罗素：妙啊， 此举若是成功了，王权的扩张就会被阻止，而“自由”又不需要再呼唤一个克伦威尔，我们可以自己完成“自由”，这个自由不需要民众，也不需要发动新的革命。</a:t>
            </a:r>
            <a:endParaRPr lang="zh-CN" altLang="en-US" sz="1600" b="1" dirty="0">
              <a:solidFill>
                <a:schemeClr val="bg1"/>
              </a:solidFill>
              <a:latin typeface="黑体" panose="02010609060101010101" pitchFamily="49" charset="-122"/>
              <a:ea typeface="黑体" panose="02010609060101010101" pitchFamily="49" charset="-122"/>
              <a:cs typeface="仿宋" panose="02010609060101010101" charset="-122"/>
            </a:endParaRPr>
          </a:p>
        </p:txBody>
      </p:sp>
      <p:sp>
        <p:nvSpPr>
          <p:cNvPr id="10" name="圆角矩形标注 9"/>
          <p:cNvSpPr/>
          <p:nvPr/>
        </p:nvSpPr>
        <p:spPr>
          <a:xfrm>
            <a:off x="1548765" y="5403850"/>
            <a:ext cx="2522220" cy="519430"/>
          </a:xfrm>
          <a:prstGeom prst="wedgeRoundRectCallout">
            <a:avLst/>
          </a:prstGeom>
          <a:solidFill>
            <a:schemeClr val="bg1"/>
          </a:solidFill>
          <a:ln>
            <a:solidFill>
              <a:srgbClr val="B6202C"/>
            </a:solidFill>
          </a:ln>
        </p:spPr>
        <p:style>
          <a:lnRef idx="2">
            <a:schemeClr val="accent6"/>
          </a:lnRef>
          <a:fillRef idx="1">
            <a:schemeClr val="lt1"/>
          </a:fillRef>
          <a:effectRef idx="0">
            <a:schemeClr val="accent6"/>
          </a:effectRef>
          <a:fontRef idx="minor">
            <a:schemeClr val="dk1"/>
          </a:fontRef>
        </p:style>
        <p:txBody>
          <a:bodyPr rtlCol="0" anchor="ctr"/>
          <a:lstStyle/>
          <a:p>
            <a:pPr algn="ctr" fontAlgn="auto">
              <a:lnSpc>
                <a:spcPct val="125000"/>
              </a:lnSpc>
            </a:pPr>
            <a:r>
              <a:rPr lang="zh-CN" altLang="en-US" sz="1600" b="1" dirty="0">
                <a:solidFill>
                  <a:schemeClr val="tx1"/>
                </a:solidFill>
                <a:latin typeface="黑体" panose="02010609060101010101" pitchFamily="49" charset="-122"/>
                <a:ea typeface="黑体" panose="02010609060101010101" pitchFamily="49" charset="-122"/>
              </a:rPr>
              <a:t>西德尼：我赞同这个提议。</a:t>
            </a:r>
            <a:endParaRPr lang="zh-CN" altLang="en-US" sz="1600" b="1" dirty="0">
              <a:solidFill>
                <a:schemeClr val="tx1"/>
              </a:solidFill>
              <a:latin typeface="黑体" panose="02010609060101010101" pitchFamily="49" charset="-122"/>
              <a:ea typeface="黑体" panose="02010609060101010101" pitchFamily="49" charset="-122"/>
            </a:endParaRPr>
          </a:p>
        </p:txBody>
      </p:sp>
      <p:sp>
        <p:nvSpPr>
          <p:cNvPr id="11" name="圆角矩形标注 10"/>
          <p:cNvSpPr/>
          <p:nvPr/>
        </p:nvSpPr>
        <p:spPr>
          <a:xfrm>
            <a:off x="5737224" y="5923280"/>
            <a:ext cx="5921376" cy="796290"/>
          </a:xfrm>
          <a:prstGeom prst="wedgeRoundRectCallout">
            <a:avLst/>
          </a:prstGeom>
          <a:solidFill>
            <a:srgbClr val="182E60">
              <a:alpha val="85000"/>
            </a:srgbClr>
          </a:solidFill>
          <a:ln>
            <a:solidFill>
              <a:srgbClr val="182E60"/>
            </a:solidFill>
          </a:ln>
        </p:spPr>
        <p:style>
          <a:lnRef idx="1">
            <a:schemeClr val="accent6"/>
          </a:lnRef>
          <a:fillRef idx="2">
            <a:schemeClr val="accent6"/>
          </a:fillRef>
          <a:effectRef idx="1">
            <a:schemeClr val="accent6"/>
          </a:effectRef>
          <a:fontRef idx="minor">
            <a:schemeClr val="dk1"/>
          </a:fontRef>
        </p:style>
        <p:txBody>
          <a:bodyPr rtlCol="0" anchor="ctr"/>
          <a:lstStyle/>
          <a:p>
            <a:pPr algn="l" fontAlgn="auto">
              <a:lnSpc>
                <a:spcPct val="125000"/>
              </a:lnSpc>
            </a:pPr>
            <a:r>
              <a:rPr lang="zh-CN" altLang="en-US" sz="1600" b="1" dirty="0">
                <a:solidFill>
                  <a:schemeClr val="bg1"/>
                </a:solidFill>
                <a:latin typeface="黑体" panose="02010609060101010101" pitchFamily="49" charset="-122"/>
                <a:ea typeface="黑体" panose="02010609060101010101" pitchFamily="49" charset="-122"/>
                <a:cs typeface="仿宋" panose="02010609060101010101" charset="-122"/>
              </a:rPr>
              <a:t>罗素：事不宜迟，我们快快起草邀请信，让密使送往荷兰，要求威廉三世率领军队前来英国，帮助我们捍卫英国人的自由 。</a:t>
            </a:r>
            <a:endParaRPr lang="zh-CN" altLang="en-US" sz="1600" b="1" dirty="0">
              <a:solidFill>
                <a:schemeClr val="bg1"/>
              </a:solidFill>
              <a:latin typeface="黑体" panose="02010609060101010101" pitchFamily="49" charset="-122"/>
              <a:ea typeface="黑体" panose="02010609060101010101" pitchFamily="49" charset="-122"/>
              <a:cs typeface="仿宋" panose="02010609060101010101" charset="-122"/>
            </a:endParaRPr>
          </a:p>
        </p:txBody>
      </p:sp>
      <p:sp>
        <p:nvSpPr>
          <p:cNvPr id="12" name="圆角矩形标注 11"/>
          <p:cNvSpPr/>
          <p:nvPr/>
        </p:nvSpPr>
        <p:spPr>
          <a:xfrm>
            <a:off x="1548130" y="6061710"/>
            <a:ext cx="2522220" cy="519430"/>
          </a:xfrm>
          <a:prstGeom prst="wedgeRoundRectCallout">
            <a:avLst/>
          </a:prstGeom>
          <a:ln>
            <a:solidFill>
              <a:srgbClr val="B6202C"/>
            </a:solidFill>
          </a:ln>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25000"/>
              </a:lnSpc>
            </a:pPr>
            <a:r>
              <a:rPr lang="zh-CN" altLang="en-US" sz="1600" b="1" dirty="0">
                <a:solidFill>
                  <a:srgbClr val="3B322C"/>
                </a:solidFill>
                <a:latin typeface="黑体" panose="02010609060101010101" pitchFamily="49" charset="-122"/>
                <a:ea typeface="黑体" panose="02010609060101010101" pitchFamily="49" charset="-122"/>
              </a:rPr>
              <a:t>丹比：我也赞同。</a:t>
            </a:r>
            <a:endParaRPr lang="zh-CN" altLang="en-US" sz="1600" b="1" dirty="0">
              <a:solidFill>
                <a:srgbClr val="3B322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8069" y="5219406"/>
            <a:ext cx="11447585" cy="1190186"/>
          </a:xfrm>
          <a:prstGeom prst="rect">
            <a:avLst/>
          </a:prstGeom>
          <a:solidFill>
            <a:srgbClr val="C00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auto">
              <a:lnSpc>
                <a:spcPct val="125000"/>
              </a:lnSpc>
            </a:pPr>
            <a:r>
              <a:rPr lang="zh-CN" altLang="en-US" sz="2800" b="1" dirty="0">
                <a:solidFill>
                  <a:schemeClr val="bg1"/>
                </a:solidFill>
                <a:latin typeface="黑体" panose="02010609060101010101" pitchFamily="49" charset="-122"/>
                <a:ea typeface="黑体" panose="02010609060101010101" pitchFamily="49" charset="-122"/>
                <a:cs typeface="仿宋" panose="02010609060101010101" charset="-122"/>
                <a:sym typeface="+mn-ea"/>
              </a:rPr>
              <a:t>光荣革命真正“光荣”之处在于，这次革命的解决办法为后世的英国人民找到了一个避免暴力的办法。</a:t>
            </a:r>
            <a:endParaRPr lang="zh-CN" altLang="en-US" sz="2800" b="1" dirty="0">
              <a:solidFill>
                <a:schemeClr val="bg1"/>
              </a:solidFill>
              <a:latin typeface="黑体" panose="02010609060101010101" pitchFamily="49" charset="-122"/>
              <a:ea typeface="黑体" panose="02010609060101010101" pitchFamily="49" charset="-122"/>
              <a:cs typeface="仿宋" panose="02010609060101010101" charset="-122"/>
              <a:sym typeface="+mn-ea"/>
            </a:endParaRPr>
          </a:p>
        </p:txBody>
      </p:sp>
      <p:sp>
        <p:nvSpPr>
          <p:cNvPr id="6" name="文本框 5"/>
          <p:cNvSpPr txBox="1"/>
          <p:nvPr/>
        </p:nvSpPr>
        <p:spPr>
          <a:xfrm>
            <a:off x="1570990" y="1282065"/>
            <a:ext cx="10254664" cy="1169551"/>
          </a:xfrm>
          <a:prstGeom prst="rect">
            <a:avLst/>
          </a:prstGeom>
          <a:noFill/>
        </p:spPr>
        <p:txBody>
          <a:bodyPr wrap="square" rtlCol="0">
            <a:spAutoFit/>
          </a:bodyPr>
          <a:lstStyle/>
          <a:p>
            <a:pPr fontAlgn="auto">
              <a:lnSpc>
                <a:spcPct val="125000"/>
              </a:lnSpc>
            </a:pP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Q2：光荣革命中</a:t>
            </a:r>
            <a:r>
              <a:rPr lang="en-US" altLang="zh-CN" sz="2800" b="1" dirty="0">
                <a:solidFill>
                  <a:schemeClr val="tx1"/>
                </a:solidFill>
                <a:latin typeface="黑体" panose="02010609060101010101" pitchFamily="49" charset="-122"/>
                <a:ea typeface="黑体" panose="02010609060101010101" pitchFamily="49" charset="-122"/>
                <a:cs typeface="仿宋" panose="02010609060101010101" charset="-122"/>
              </a:rPr>
              <a:t>“</a:t>
            </a: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光荣</a:t>
            </a:r>
            <a:r>
              <a:rPr lang="en-US" altLang="zh-CN" sz="2800" b="1" dirty="0">
                <a:solidFill>
                  <a:schemeClr val="tx1"/>
                </a:solidFill>
                <a:latin typeface="黑体" panose="02010609060101010101" pitchFamily="49" charset="-122"/>
                <a:ea typeface="黑体" panose="02010609060101010101" pitchFamily="49" charset="-122"/>
                <a:cs typeface="仿宋" panose="02010609060101010101" charset="-122"/>
              </a:rPr>
              <a:t>”</a:t>
            </a: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的含义是什么？同样还是保留了君主手中的</a:t>
            </a:r>
            <a:r>
              <a:rPr lang="en-US" altLang="zh-CN" sz="2800" b="1" dirty="0">
                <a:solidFill>
                  <a:schemeClr val="tx1"/>
                </a:solidFill>
                <a:latin typeface="黑体" panose="02010609060101010101" pitchFamily="49" charset="-122"/>
                <a:ea typeface="黑体" panose="02010609060101010101" pitchFamily="49" charset="-122"/>
                <a:cs typeface="仿宋" panose="02010609060101010101" charset="-122"/>
              </a:rPr>
              <a:t>“</a:t>
            </a: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权杖</a:t>
            </a:r>
            <a:r>
              <a:rPr lang="en-US" altLang="zh-CN" sz="2800" b="1" dirty="0">
                <a:solidFill>
                  <a:schemeClr val="tx1"/>
                </a:solidFill>
                <a:latin typeface="黑体" panose="02010609060101010101" pitchFamily="49" charset="-122"/>
                <a:ea typeface="黑体" panose="02010609060101010101" pitchFamily="49" charset="-122"/>
                <a:cs typeface="仿宋" panose="02010609060101010101" charset="-122"/>
              </a:rPr>
              <a:t>”</a:t>
            </a: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，为什么称其为</a:t>
            </a:r>
            <a:r>
              <a:rPr lang="en-US" altLang="zh-CN" sz="2800" b="1" dirty="0">
                <a:solidFill>
                  <a:schemeClr val="tx1"/>
                </a:solidFill>
                <a:latin typeface="黑体" panose="02010609060101010101" pitchFamily="49" charset="-122"/>
                <a:ea typeface="黑体" panose="02010609060101010101" pitchFamily="49" charset="-122"/>
                <a:cs typeface="仿宋" panose="02010609060101010101" charset="-122"/>
              </a:rPr>
              <a:t>“</a:t>
            </a: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革命</a:t>
            </a:r>
            <a:r>
              <a:rPr lang="en-US" altLang="zh-CN" sz="2800" b="1" dirty="0">
                <a:solidFill>
                  <a:schemeClr val="tx1"/>
                </a:solidFill>
                <a:latin typeface="黑体" panose="02010609060101010101" pitchFamily="49" charset="-122"/>
                <a:ea typeface="黑体" panose="02010609060101010101" pitchFamily="49" charset="-122"/>
                <a:cs typeface="仿宋" panose="02010609060101010101" charset="-122"/>
              </a:rPr>
              <a:t>”</a:t>
            </a: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a:t>
            </a:r>
            <a:r>
              <a:rPr lang="en-US" altLang="zh-CN" sz="2400" b="1" dirty="0">
                <a:solidFill>
                  <a:schemeClr val="tx1"/>
                </a:solidFill>
                <a:latin typeface="黑体" panose="02010609060101010101" pitchFamily="49" charset="-122"/>
                <a:ea typeface="黑体" panose="02010609060101010101" pitchFamily="49" charset="-122"/>
                <a:cs typeface="仿宋" panose="02010609060101010101" charset="-122"/>
              </a:rPr>
              <a:t> </a:t>
            </a:r>
            <a:endParaRPr lang="en-US" altLang="zh-CN" sz="2400" b="1" dirty="0">
              <a:solidFill>
                <a:schemeClr val="tx1"/>
              </a:solidFill>
              <a:latin typeface="黑体" panose="02010609060101010101" pitchFamily="49" charset="-122"/>
              <a:ea typeface="黑体" panose="02010609060101010101" pitchFamily="49" charset="-122"/>
              <a:cs typeface="仿宋" panose="02010609060101010101" charset="-122"/>
            </a:endParaRPr>
          </a:p>
        </p:txBody>
      </p:sp>
      <p:pic>
        <p:nvPicPr>
          <p:cNvPr id="4" name="图片 3" descr="4704033"/>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76885" y="1282065"/>
            <a:ext cx="1100455" cy="1100455"/>
          </a:xfrm>
          <a:prstGeom prst="rect">
            <a:avLst/>
          </a:prstGeom>
        </p:spPr>
      </p:pic>
      <p:sp>
        <p:nvSpPr>
          <p:cNvPr id="3" name="文本框 2"/>
          <p:cNvSpPr txBox="1"/>
          <p:nvPr/>
        </p:nvSpPr>
        <p:spPr>
          <a:xfrm>
            <a:off x="1577340" y="4303151"/>
            <a:ext cx="5409565" cy="556884"/>
          </a:xfrm>
          <a:prstGeom prst="rect">
            <a:avLst/>
          </a:prstGeom>
          <a:noFill/>
        </p:spPr>
        <p:txBody>
          <a:bodyPr wrap="square" rtlCol="0">
            <a:spAutoFit/>
          </a:bodyPr>
          <a:lstStyle/>
          <a:p>
            <a:pPr fontAlgn="auto">
              <a:lnSpc>
                <a:spcPct val="125000"/>
              </a:lnSpc>
            </a:pP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Q</a:t>
            </a:r>
            <a:r>
              <a:rPr lang="en-US" sz="2800" b="1" dirty="0">
                <a:solidFill>
                  <a:schemeClr val="tx1"/>
                </a:solidFill>
                <a:latin typeface="黑体" panose="02010609060101010101" pitchFamily="49" charset="-122"/>
                <a:ea typeface="黑体" panose="02010609060101010101" pitchFamily="49" charset="-122"/>
                <a:cs typeface="仿宋" panose="02010609060101010101" charset="-122"/>
              </a:rPr>
              <a:t>3</a:t>
            </a: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：光荣革命有何历史意义？</a:t>
            </a:r>
            <a:endPar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endParaRPr>
          </a:p>
        </p:txBody>
      </p:sp>
      <p:pic>
        <p:nvPicPr>
          <p:cNvPr id="8" name="图片 7" descr="4704033"/>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70535" y="4283710"/>
            <a:ext cx="1100455" cy="1100455"/>
          </a:xfrm>
          <a:prstGeom prst="rect">
            <a:avLst/>
          </a:prstGeom>
        </p:spPr>
      </p:pic>
      <p:sp>
        <p:nvSpPr>
          <p:cNvPr id="7" name="矩形 6"/>
          <p:cNvSpPr/>
          <p:nvPr/>
        </p:nvSpPr>
        <p:spPr>
          <a:xfrm>
            <a:off x="378069" y="2505552"/>
            <a:ext cx="11447585" cy="1168400"/>
          </a:xfrm>
          <a:prstGeom prst="rect">
            <a:avLst/>
          </a:prstGeom>
          <a:solidFill>
            <a:srgbClr val="C00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25000"/>
              </a:lnSpc>
            </a:pPr>
            <a:r>
              <a:rPr lang="zh-CN" altLang="en-US" sz="2800" b="1" dirty="0" smtClean="0">
                <a:solidFill>
                  <a:schemeClr val="bg1"/>
                </a:solidFill>
                <a:latin typeface="黑体" panose="02010609060101010101" pitchFamily="49" charset="-122"/>
                <a:ea typeface="黑体" panose="02010609060101010101" pitchFamily="49" charset="-122"/>
                <a:cs typeface="仿宋" panose="02010609060101010101" charset="-122"/>
                <a:sym typeface="+mn-ea"/>
              </a:rPr>
              <a:t>1</a:t>
            </a:r>
            <a:r>
              <a:rPr lang="en-US" altLang="zh-CN" sz="2800" b="1" dirty="0" smtClean="0">
                <a:solidFill>
                  <a:schemeClr val="bg1"/>
                </a:solidFill>
                <a:latin typeface="黑体" panose="02010609060101010101" pitchFamily="49" charset="-122"/>
                <a:ea typeface="黑体" panose="02010609060101010101" pitchFamily="49" charset="-122"/>
                <a:cs typeface="仿宋" panose="02010609060101010101" charset="-122"/>
                <a:sym typeface="+mn-ea"/>
              </a:rPr>
              <a:t>.</a:t>
            </a:r>
            <a:r>
              <a:rPr lang="zh-CN" altLang="en-US" sz="2800" b="1" dirty="0" smtClean="0">
                <a:solidFill>
                  <a:schemeClr val="bg1"/>
                </a:solidFill>
                <a:latin typeface="黑体" panose="02010609060101010101" pitchFamily="49" charset="-122"/>
                <a:ea typeface="黑体" panose="02010609060101010101" pitchFamily="49" charset="-122"/>
                <a:cs typeface="仿宋" panose="02010609060101010101" charset="-122"/>
                <a:sym typeface="+mn-ea"/>
              </a:rPr>
              <a:t>形式</a:t>
            </a:r>
            <a:r>
              <a:rPr lang="zh-CN" altLang="en-US" sz="2800" b="1" dirty="0">
                <a:solidFill>
                  <a:schemeClr val="bg1"/>
                </a:solidFill>
                <a:latin typeface="黑体" panose="02010609060101010101" pitchFamily="49" charset="-122"/>
                <a:ea typeface="黑体" panose="02010609060101010101" pitchFamily="49" charset="-122"/>
                <a:cs typeface="仿宋" panose="02010609060101010101" charset="-122"/>
                <a:sym typeface="+mn-ea"/>
              </a:rPr>
              <a:t>上：没有流血。结果上：资产阶级掌握政权。</a:t>
            </a:r>
            <a:endParaRPr lang="zh-CN" altLang="en-US" sz="2800" b="1" dirty="0">
              <a:solidFill>
                <a:schemeClr val="bg1"/>
              </a:solidFill>
              <a:latin typeface="黑体" panose="02010609060101010101" pitchFamily="49" charset="-122"/>
              <a:ea typeface="黑体" panose="02010609060101010101" pitchFamily="49" charset="-122"/>
              <a:cs typeface="仿宋" panose="02010609060101010101" charset="-122"/>
              <a:sym typeface="+mn-ea"/>
            </a:endParaRPr>
          </a:p>
          <a:p>
            <a:pPr algn="l" fontAlgn="auto">
              <a:lnSpc>
                <a:spcPct val="125000"/>
              </a:lnSpc>
            </a:pPr>
            <a:r>
              <a:rPr lang="en-US" altLang="zh-CN" sz="2800" b="1" dirty="0" smtClean="0">
                <a:solidFill>
                  <a:schemeClr val="bg1"/>
                </a:solidFill>
                <a:latin typeface="黑体" panose="02010609060101010101" pitchFamily="49" charset="-122"/>
                <a:ea typeface="黑体" panose="02010609060101010101" pitchFamily="49" charset="-122"/>
                <a:cs typeface="仿宋" panose="02010609060101010101" charset="-122"/>
                <a:sym typeface="+mn-ea"/>
              </a:rPr>
              <a:t>2.</a:t>
            </a:r>
            <a:r>
              <a:rPr lang="zh-CN" altLang="en-US" sz="2800" b="1" dirty="0" smtClean="0">
                <a:solidFill>
                  <a:schemeClr val="bg1"/>
                </a:solidFill>
                <a:latin typeface="黑体" panose="02010609060101010101" pitchFamily="49" charset="-122"/>
                <a:ea typeface="黑体" panose="02010609060101010101" pitchFamily="49" charset="-122"/>
                <a:cs typeface="仿宋" panose="02010609060101010101" charset="-122"/>
                <a:sym typeface="+mn-ea"/>
              </a:rPr>
              <a:t>光荣</a:t>
            </a:r>
            <a:r>
              <a:rPr lang="zh-CN" altLang="en-US" sz="2800" b="1" dirty="0">
                <a:solidFill>
                  <a:schemeClr val="bg1"/>
                </a:solidFill>
                <a:latin typeface="黑体" panose="02010609060101010101" pitchFamily="49" charset="-122"/>
                <a:ea typeface="黑体" panose="02010609060101010101" pitchFamily="49" charset="-122"/>
                <a:cs typeface="仿宋" panose="02010609060101010101" charset="-122"/>
                <a:sym typeface="+mn-ea"/>
              </a:rPr>
              <a:t>革命达到了革命的结果，避免了革命带来的破坏。</a:t>
            </a:r>
            <a:endParaRPr lang="zh-CN" altLang="en-US" sz="2800" b="1" dirty="0">
              <a:solidFill>
                <a:schemeClr val="bg1"/>
              </a:solidFill>
              <a:latin typeface="黑体" panose="02010609060101010101" pitchFamily="49" charset="-122"/>
              <a:ea typeface="黑体" panose="02010609060101010101" pitchFamily="49" charset="-122"/>
              <a:cs typeface="仿宋" panose="02010609060101010101" charset="-122"/>
              <a:sym typeface="+mn-ea"/>
            </a:endParaRPr>
          </a:p>
        </p:txBody>
      </p:sp>
      <p:sp>
        <p:nvSpPr>
          <p:cNvPr id="9" name="矩形 8"/>
          <p:cNvSpPr/>
          <p:nvPr/>
        </p:nvSpPr>
        <p:spPr>
          <a:xfrm>
            <a:off x="4344035" y="96324"/>
            <a:ext cx="3741420" cy="708025"/>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rPr>
              <a:t>在双方妥协中保留</a:t>
            </a:r>
            <a:r>
              <a:rPr lang="zh-CN" altLang="en-US" dirty="0"/>
              <a:t>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矩形 1"/>
          <p:cNvSpPr/>
          <p:nvPr/>
        </p:nvSpPr>
        <p:spPr>
          <a:xfrm>
            <a:off x="386863" y="1042670"/>
            <a:ext cx="11438792" cy="1083945"/>
          </a:xfrm>
          <a:prstGeom prst="rect">
            <a:avLst/>
          </a:prstGeom>
          <a:solidFill>
            <a:srgbClr val="B6202C"/>
          </a:solidFill>
          <a:ln>
            <a:solidFill>
              <a:srgbClr val="B6202C">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p:nvSpPr>
        <p:spPr>
          <a:xfrm>
            <a:off x="4269886" y="104775"/>
            <a:ext cx="4663440" cy="668020"/>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在法治下转让“权杖 ”</a:t>
            </a:r>
            <a:r>
              <a:rPr lang="zh-CN" altLang="en-US" sz="2800" dirty="0">
                <a:latin typeface="华文仿宋" panose="02010600040101010101" charset="-122"/>
                <a:ea typeface="华文仿宋" panose="02010600040101010101" charset="-122"/>
                <a:cs typeface="华文仿宋" panose="02010600040101010101" charset="-122"/>
              </a:rPr>
              <a:t> </a:t>
            </a:r>
            <a:endParaRPr lang="zh-CN" altLang="en-US" sz="2800" dirty="0">
              <a:latin typeface="华文仿宋" panose="02010600040101010101" charset="-122"/>
              <a:ea typeface="华文仿宋" panose="02010600040101010101" charset="-122"/>
              <a:cs typeface="华文仿宋" panose="02010600040101010101" charset="-122"/>
            </a:endParaRPr>
          </a:p>
        </p:txBody>
      </p:sp>
      <p:sp>
        <p:nvSpPr>
          <p:cNvPr id="4" name="文本框 3"/>
          <p:cNvSpPr txBox="1"/>
          <p:nvPr/>
        </p:nvSpPr>
        <p:spPr>
          <a:xfrm>
            <a:off x="961000" y="1036895"/>
            <a:ext cx="10457180" cy="1095493"/>
          </a:xfrm>
          <a:prstGeom prst="rect">
            <a:avLst/>
          </a:prstGeom>
          <a:noFill/>
        </p:spPr>
        <p:txBody>
          <a:bodyPr wrap="square" rtlCol="0">
            <a:spAutoFit/>
          </a:bodyPr>
          <a:lstStyle/>
          <a:p>
            <a:pPr fontAlgn="auto">
              <a:lnSpc>
                <a:spcPct val="125000"/>
              </a:lnSpc>
            </a:pPr>
            <a:r>
              <a:rPr lang="zh-CN" altLang="en-US" sz="2800" b="1" dirty="0">
                <a:solidFill>
                  <a:schemeClr val="bg1"/>
                </a:solidFill>
                <a:latin typeface="黑体" panose="02010609060101010101" pitchFamily="49" charset="-122"/>
                <a:ea typeface="黑体" panose="02010609060101010101" pitchFamily="49" charset="-122"/>
                <a:cs typeface="仿宋" panose="02010609060101010101" charset="-122"/>
              </a:rPr>
              <a:t>假如你回到了1689年，是英国议会中的一名议员，为了避免国王专制的现象再次发生，议会应该如何得到英王手中的“权杖”呢？</a:t>
            </a:r>
            <a:endParaRPr lang="zh-CN" altLang="en-US" sz="2800" b="1" dirty="0">
              <a:solidFill>
                <a:schemeClr val="bg1"/>
              </a:solidFill>
              <a:latin typeface="黑体" panose="02010609060101010101" pitchFamily="49" charset="-122"/>
              <a:ea typeface="黑体" panose="02010609060101010101" pitchFamily="49" charset="-122"/>
              <a:cs typeface="仿宋" panose="02010609060101010101" charset="-122"/>
            </a:endParaRPr>
          </a:p>
        </p:txBody>
      </p:sp>
      <p:sp>
        <p:nvSpPr>
          <p:cNvPr id="7" name="矩形 6"/>
          <p:cNvSpPr/>
          <p:nvPr/>
        </p:nvSpPr>
        <p:spPr>
          <a:xfrm>
            <a:off x="797074" y="2877181"/>
            <a:ext cx="2910840" cy="922655"/>
          </a:xfrm>
          <a:prstGeom prst="rect">
            <a:avLst/>
          </a:prstGeom>
          <a:solidFill>
            <a:srgbClr val="182E60"/>
          </a:solidFill>
          <a:ln>
            <a:solidFill>
              <a:srgbClr val="182E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chemeClr val="bg1"/>
                </a:solidFill>
                <a:latin typeface="黑体" panose="02010609060101010101" pitchFamily="49" charset="-122"/>
                <a:ea typeface="黑体" panose="02010609060101010101" pitchFamily="49" charset="-122"/>
              </a:rPr>
              <a:t>君主立宪制</a:t>
            </a:r>
            <a:r>
              <a:rPr lang="zh-CN" altLang="en-US" dirty="0"/>
              <a:t> </a:t>
            </a:r>
            <a:endParaRPr lang="zh-CN" altLang="en-US" dirty="0"/>
          </a:p>
        </p:txBody>
      </p:sp>
      <p:sp>
        <p:nvSpPr>
          <p:cNvPr id="11" name="左大括号 10"/>
          <p:cNvSpPr/>
          <p:nvPr/>
        </p:nvSpPr>
        <p:spPr>
          <a:xfrm>
            <a:off x="3877459" y="2675251"/>
            <a:ext cx="392430" cy="1325880"/>
          </a:xfrm>
          <a:prstGeom prst="leftBrace">
            <a:avLst/>
          </a:prstGeom>
          <a:ln w="50800" cmpd="sng">
            <a:solidFill>
              <a:srgbClr val="B6202C"/>
            </a:solidFill>
            <a:prstDash val="soli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p>
        </p:txBody>
      </p:sp>
      <p:sp>
        <p:nvSpPr>
          <p:cNvPr id="12" name="文本框 11"/>
          <p:cNvSpPr txBox="1"/>
          <p:nvPr/>
        </p:nvSpPr>
        <p:spPr>
          <a:xfrm>
            <a:off x="4269889" y="2396486"/>
            <a:ext cx="3856990" cy="556884"/>
          </a:xfrm>
          <a:prstGeom prst="rect">
            <a:avLst/>
          </a:prstGeom>
          <a:noFill/>
        </p:spPr>
        <p:txBody>
          <a:bodyPr wrap="square" rtlCol="0">
            <a:spAutoFit/>
          </a:bodyPr>
          <a:lstStyle/>
          <a:p>
            <a:pPr fontAlgn="auto">
              <a:lnSpc>
                <a:spcPct val="125000"/>
              </a:lnSpc>
            </a:pPr>
            <a:r>
              <a:rPr lang="zh-CN" altLang="en-US" sz="2800" b="1" dirty="0">
                <a:solidFill>
                  <a:schemeClr val="tx1"/>
                </a:solidFill>
                <a:latin typeface="黑体" panose="02010609060101010101" pitchFamily="49" charset="-122"/>
                <a:ea typeface="黑体" panose="02010609060101010101" pitchFamily="49" charset="-122"/>
              </a:rPr>
              <a:t>世袭的君主为国家元首</a:t>
            </a:r>
            <a:endParaRPr lang="zh-CN" altLang="en-US" sz="2800" b="1" dirty="0">
              <a:solidFill>
                <a:schemeClr val="tx1"/>
              </a:solidFill>
              <a:latin typeface="黑体" panose="02010609060101010101" pitchFamily="49" charset="-122"/>
              <a:ea typeface="黑体" panose="02010609060101010101" pitchFamily="49" charset="-122"/>
            </a:endParaRPr>
          </a:p>
        </p:txBody>
      </p:sp>
      <p:sp>
        <p:nvSpPr>
          <p:cNvPr id="13" name="文本框 12"/>
          <p:cNvSpPr txBox="1"/>
          <p:nvPr/>
        </p:nvSpPr>
        <p:spPr>
          <a:xfrm>
            <a:off x="4269889" y="3026406"/>
            <a:ext cx="3856990" cy="1095493"/>
          </a:xfrm>
          <a:prstGeom prst="rect">
            <a:avLst/>
          </a:prstGeom>
          <a:noFill/>
        </p:spPr>
        <p:txBody>
          <a:bodyPr wrap="square" rtlCol="0">
            <a:spAutoFit/>
          </a:bodyPr>
          <a:lstStyle/>
          <a:p>
            <a:pPr fontAlgn="auto">
              <a:lnSpc>
                <a:spcPct val="125000"/>
              </a:lnSpc>
            </a:pPr>
            <a:r>
              <a:rPr lang="zh-CN" altLang="en-US" sz="2800" b="1" dirty="0">
                <a:solidFill>
                  <a:schemeClr val="tx1"/>
                </a:solidFill>
                <a:latin typeface="黑体" panose="02010609060101010101" pitchFamily="49" charset="-122"/>
                <a:ea typeface="黑体" panose="02010609060101010101" pitchFamily="49" charset="-122"/>
              </a:rPr>
              <a:t>君主权力受到宪法规定和一定的限制</a:t>
            </a:r>
            <a:endParaRPr lang="zh-CN" altLang="en-US" sz="2800" b="1" dirty="0">
              <a:solidFill>
                <a:schemeClr val="tx1"/>
              </a:solidFill>
              <a:latin typeface="黑体" panose="02010609060101010101" pitchFamily="49" charset="-122"/>
              <a:ea typeface="黑体" panose="02010609060101010101" pitchFamily="49" charset="-122"/>
            </a:endParaRPr>
          </a:p>
        </p:txBody>
      </p:sp>
      <p:sp>
        <p:nvSpPr>
          <p:cNvPr id="14" name="矩形 13"/>
          <p:cNvSpPr/>
          <p:nvPr/>
        </p:nvSpPr>
        <p:spPr>
          <a:xfrm>
            <a:off x="797074" y="4675501"/>
            <a:ext cx="2910840" cy="922655"/>
          </a:xfrm>
          <a:prstGeom prst="rect">
            <a:avLst/>
          </a:prstGeom>
          <a:solidFill>
            <a:srgbClr val="182E60"/>
          </a:solidFill>
          <a:ln>
            <a:solidFill>
              <a:srgbClr val="182E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chemeClr val="bg1"/>
                </a:solidFill>
                <a:latin typeface="黑体" panose="02010609060101010101" pitchFamily="49" charset="-122"/>
                <a:ea typeface="黑体" panose="02010609060101010101" pitchFamily="49" charset="-122"/>
              </a:rPr>
              <a:t>议会制共和制</a:t>
            </a:r>
            <a:r>
              <a:rPr lang="zh-CN" altLang="en-US" dirty="0"/>
              <a:t> </a:t>
            </a:r>
            <a:endParaRPr lang="zh-CN" altLang="en-US" dirty="0"/>
          </a:p>
        </p:txBody>
      </p:sp>
      <p:sp>
        <p:nvSpPr>
          <p:cNvPr id="17" name="左大括号 16"/>
          <p:cNvSpPr/>
          <p:nvPr/>
        </p:nvSpPr>
        <p:spPr>
          <a:xfrm>
            <a:off x="3877459" y="4420866"/>
            <a:ext cx="392430" cy="1325880"/>
          </a:xfrm>
          <a:prstGeom prst="leftBrace">
            <a:avLst/>
          </a:prstGeom>
          <a:ln w="50800" cmpd="sng">
            <a:solidFill>
              <a:srgbClr val="B6202C"/>
            </a:solidFill>
            <a:prstDash val="soli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p>
        </p:txBody>
      </p:sp>
      <p:sp>
        <p:nvSpPr>
          <p:cNvPr id="19" name="文本框 18"/>
          <p:cNvSpPr txBox="1"/>
          <p:nvPr/>
        </p:nvSpPr>
        <p:spPr>
          <a:xfrm>
            <a:off x="4269889" y="4194806"/>
            <a:ext cx="3856990" cy="556884"/>
          </a:xfrm>
          <a:prstGeom prst="rect">
            <a:avLst/>
          </a:prstGeom>
          <a:noFill/>
        </p:spPr>
        <p:txBody>
          <a:bodyPr wrap="square" rtlCol="0">
            <a:spAutoFit/>
          </a:bodyPr>
          <a:lstStyle/>
          <a:p>
            <a:pPr fontAlgn="auto">
              <a:lnSpc>
                <a:spcPct val="125000"/>
              </a:lnSpc>
            </a:pPr>
            <a:r>
              <a:rPr lang="zh-CN" altLang="en-US" sz="2800" b="1" dirty="0">
                <a:solidFill>
                  <a:schemeClr val="tx1"/>
                </a:solidFill>
                <a:latin typeface="黑体" panose="02010609060101010101" pitchFamily="49" charset="-122"/>
                <a:ea typeface="黑体" panose="02010609060101010101" pitchFamily="49" charset="-122"/>
              </a:rPr>
              <a:t>议会为国家政治的中心</a:t>
            </a:r>
            <a:endParaRPr lang="zh-CN" altLang="en-US" sz="2800" b="1" dirty="0">
              <a:solidFill>
                <a:schemeClr val="tx1"/>
              </a:solidFill>
              <a:latin typeface="黑体" panose="02010609060101010101" pitchFamily="49" charset="-122"/>
              <a:ea typeface="黑体" panose="02010609060101010101" pitchFamily="49" charset="-122"/>
            </a:endParaRPr>
          </a:p>
        </p:txBody>
      </p:sp>
      <p:sp>
        <p:nvSpPr>
          <p:cNvPr id="20" name="文本框 19"/>
          <p:cNvSpPr txBox="1"/>
          <p:nvPr/>
        </p:nvSpPr>
        <p:spPr>
          <a:xfrm>
            <a:off x="4269889" y="4824726"/>
            <a:ext cx="3856990" cy="1095493"/>
          </a:xfrm>
          <a:prstGeom prst="rect">
            <a:avLst/>
          </a:prstGeom>
          <a:noFill/>
        </p:spPr>
        <p:txBody>
          <a:bodyPr wrap="square" rtlCol="0">
            <a:spAutoFit/>
          </a:bodyPr>
          <a:lstStyle/>
          <a:p>
            <a:pPr fontAlgn="auto">
              <a:lnSpc>
                <a:spcPct val="125000"/>
              </a:lnSpc>
            </a:pPr>
            <a:r>
              <a:rPr lang="zh-CN" altLang="en-US" sz="2800" b="1" dirty="0">
                <a:solidFill>
                  <a:schemeClr val="tx1"/>
                </a:solidFill>
                <a:latin typeface="黑体" panose="02010609060101010101" pitchFamily="49" charset="-122"/>
                <a:ea typeface="黑体" panose="02010609060101010101" pitchFamily="49" charset="-122"/>
              </a:rPr>
              <a:t>国家权力机关和元首由议会选举并对其负责</a:t>
            </a:r>
            <a:endParaRPr lang="zh-CN" altLang="en-US" sz="2800" b="1" dirty="0">
              <a:solidFill>
                <a:schemeClr val="tx1"/>
              </a:solidFill>
              <a:latin typeface="黑体" panose="02010609060101010101" pitchFamily="49" charset="-122"/>
              <a:ea typeface="黑体" panose="02010609060101010101" pitchFamily="49" charset="-122"/>
            </a:endParaRPr>
          </a:p>
        </p:txBody>
      </p:sp>
      <p:sp>
        <p:nvSpPr>
          <p:cNvPr id="21" name="右大括号 20"/>
          <p:cNvSpPr/>
          <p:nvPr/>
        </p:nvSpPr>
        <p:spPr>
          <a:xfrm>
            <a:off x="7975749" y="2877181"/>
            <a:ext cx="461010" cy="2479040"/>
          </a:xfrm>
          <a:prstGeom prst="rightBrace">
            <a:avLst/>
          </a:prstGeom>
          <a:ln w="50800">
            <a:solidFill>
              <a:srgbClr val="B6202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文本框 21"/>
          <p:cNvSpPr txBox="1"/>
          <p:nvPr/>
        </p:nvSpPr>
        <p:spPr>
          <a:xfrm>
            <a:off x="8549789" y="3449316"/>
            <a:ext cx="3205530" cy="1095493"/>
          </a:xfrm>
          <a:prstGeom prst="rect">
            <a:avLst/>
          </a:prstGeom>
          <a:noFill/>
        </p:spPr>
        <p:txBody>
          <a:bodyPr wrap="square" rtlCol="0">
            <a:spAutoFit/>
          </a:bodyPr>
          <a:lstStyle/>
          <a:p>
            <a:pPr algn="ctr" fontAlgn="auto">
              <a:lnSpc>
                <a:spcPct val="125000"/>
              </a:lnSpc>
            </a:pPr>
            <a:r>
              <a:rPr lang="zh-CN" altLang="en-US" sz="2800" b="1" dirty="0">
                <a:solidFill>
                  <a:schemeClr val="tx1"/>
                </a:solidFill>
                <a:latin typeface="黑体" panose="02010609060101010101" pitchFamily="49" charset="-122"/>
                <a:ea typeface="黑体" panose="02010609060101010101" pitchFamily="49" charset="-122"/>
              </a:rPr>
              <a:t>都是资本主义国家的政权组织形式。</a:t>
            </a:r>
            <a:endParaRPr lang="zh-CN" altLang="en-US" sz="2800" b="1" dirty="0">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1" grpId="0" bldLvl="0" animBg="1"/>
      <p:bldP spid="12" grpId="0"/>
      <p:bldP spid="13" grpId="0"/>
      <p:bldP spid="14" grpId="0" bldLvl="0" animBg="1"/>
      <p:bldP spid="17" grpId="0" bldLvl="0" animBg="1"/>
      <p:bldP spid="19" grpId="0"/>
      <p:bldP spid="20" grpId="0"/>
      <p:bldP spid="21" grpId="0" bldLvl="0" animBg="1"/>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325791" y="3294428"/>
            <a:ext cx="4438318" cy="2602865"/>
          </a:xfrm>
          <a:prstGeom prst="rect">
            <a:avLst/>
          </a:prstGeom>
          <a:solidFill>
            <a:srgbClr val="182E6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800" dirty="0">
                <a:latin typeface="黑体" panose="02010609060101010101" pitchFamily="49" charset="-122"/>
                <a:ea typeface="黑体" panose="02010609060101010101" pitchFamily="49" charset="-122"/>
                <a:cs typeface="仿宋" panose="02010609060101010101" charset="-122"/>
              </a:rPr>
              <a:t>英王的权杖象征的是英王的授权，因此只有在授权被安放</a:t>
            </a:r>
            <a:r>
              <a:rPr lang="en-US" altLang="zh-CN" sz="2800" dirty="0">
                <a:latin typeface="黑体" panose="02010609060101010101" pitchFamily="49" charset="-122"/>
                <a:ea typeface="黑体" panose="02010609060101010101" pitchFamily="49" charset="-122"/>
                <a:cs typeface="仿宋" panose="02010609060101010101" charset="-122"/>
              </a:rPr>
              <a:t>“</a:t>
            </a:r>
            <a:r>
              <a:rPr lang="zh-CN" altLang="en-US" sz="2800" dirty="0">
                <a:latin typeface="黑体" panose="02010609060101010101" pitchFamily="49" charset="-122"/>
                <a:ea typeface="黑体" panose="02010609060101010101" pitchFamily="49" charset="-122"/>
                <a:cs typeface="仿宋" panose="02010609060101010101" charset="-122"/>
              </a:rPr>
              <a:t>到位</a:t>
            </a:r>
            <a:r>
              <a:rPr lang="en-US" altLang="zh-CN" sz="2800" dirty="0">
                <a:latin typeface="黑体" panose="02010609060101010101" pitchFamily="49" charset="-122"/>
                <a:ea typeface="黑体" panose="02010609060101010101" pitchFamily="49" charset="-122"/>
                <a:cs typeface="仿宋" panose="02010609060101010101" charset="-122"/>
              </a:rPr>
              <a:t>”</a:t>
            </a:r>
            <a:r>
              <a:rPr lang="zh-CN" altLang="en-US" sz="2800" dirty="0">
                <a:latin typeface="黑体" panose="02010609060101010101" pitchFamily="49" charset="-122"/>
                <a:ea typeface="黑体" panose="02010609060101010101" pitchFamily="49" charset="-122"/>
                <a:cs typeface="仿宋" panose="02010609060101010101" charset="-122"/>
              </a:rPr>
              <a:t>时，议会的开会、讨论和议程才是合法的，否则就是</a:t>
            </a:r>
            <a:r>
              <a:rPr lang="en-US" altLang="zh-CN" sz="2800" dirty="0">
                <a:latin typeface="黑体" panose="02010609060101010101" pitchFamily="49" charset="-122"/>
                <a:ea typeface="黑体" panose="02010609060101010101" pitchFamily="49" charset="-122"/>
                <a:cs typeface="仿宋" panose="02010609060101010101" charset="-122"/>
              </a:rPr>
              <a:t>“</a:t>
            </a:r>
            <a:r>
              <a:rPr lang="zh-CN" altLang="en-US" sz="2800" dirty="0">
                <a:latin typeface="黑体" panose="02010609060101010101" pitchFamily="49" charset="-122"/>
                <a:ea typeface="黑体" panose="02010609060101010101" pitchFamily="49" charset="-122"/>
                <a:cs typeface="仿宋" panose="02010609060101010101" charset="-122"/>
              </a:rPr>
              <a:t>非法集会</a:t>
            </a:r>
            <a:r>
              <a:rPr lang="en-US" altLang="zh-CN" sz="2800" dirty="0">
                <a:latin typeface="黑体" panose="02010609060101010101" pitchFamily="49" charset="-122"/>
                <a:ea typeface="黑体" panose="02010609060101010101" pitchFamily="49" charset="-122"/>
                <a:cs typeface="仿宋" panose="02010609060101010101" charset="-122"/>
              </a:rPr>
              <a:t>”</a:t>
            </a:r>
            <a:r>
              <a:rPr lang="zh-CN" altLang="en-US" sz="2800" dirty="0">
                <a:latin typeface="黑体" panose="02010609060101010101" pitchFamily="49" charset="-122"/>
                <a:ea typeface="黑体" panose="02010609060101010101" pitchFamily="49" charset="-122"/>
                <a:cs typeface="仿宋" panose="02010609060101010101" charset="-122"/>
              </a:rPr>
              <a:t>。</a:t>
            </a:r>
            <a:endParaRPr lang="zh-CN" altLang="en-US" sz="2800" dirty="0">
              <a:latin typeface="黑体" panose="02010609060101010101" pitchFamily="49" charset="-122"/>
              <a:ea typeface="黑体" panose="02010609060101010101" pitchFamily="49" charset="-122"/>
              <a:cs typeface="仿宋" panose="02010609060101010101" charset="-122"/>
            </a:endParaRPr>
          </a:p>
        </p:txBody>
      </p:sp>
      <p:sp>
        <p:nvSpPr>
          <p:cNvPr id="4" name="矩形 3"/>
          <p:cNvSpPr/>
          <p:nvPr/>
        </p:nvSpPr>
        <p:spPr>
          <a:xfrm>
            <a:off x="1662625" y="1071978"/>
            <a:ext cx="4316730" cy="708025"/>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latin typeface="黑体" panose="02010609060101010101" pitchFamily="49" charset="-122"/>
                <a:ea typeface="黑体" panose="02010609060101010101" pitchFamily="49" charset="-122"/>
              </a:rPr>
              <a:t>工党议员拿走女王权杖</a:t>
            </a:r>
            <a:r>
              <a:rPr lang="zh-CN" altLang="en-US" dirty="0"/>
              <a:t> </a:t>
            </a:r>
            <a:endParaRPr lang="zh-CN" altLang="en-US" dirty="0"/>
          </a:p>
        </p:txBody>
      </p:sp>
      <p:sp>
        <p:nvSpPr>
          <p:cNvPr id="6" name="文本框 5"/>
          <p:cNvSpPr txBox="1"/>
          <p:nvPr/>
        </p:nvSpPr>
        <p:spPr>
          <a:xfrm>
            <a:off x="7325789" y="1819889"/>
            <a:ext cx="4438317" cy="1095493"/>
          </a:xfrm>
          <a:prstGeom prst="rect">
            <a:avLst/>
          </a:prstGeom>
          <a:noFill/>
        </p:spPr>
        <p:txBody>
          <a:bodyPr wrap="square" rtlCol="0">
            <a:spAutoFit/>
          </a:bodyPr>
          <a:lstStyle/>
          <a:p>
            <a:pPr algn="just" fontAlgn="auto">
              <a:lnSpc>
                <a:spcPct val="125000"/>
              </a:lnSpc>
            </a:pP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Q：工党议员为什么要拿走女王权杖呢？</a:t>
            </a:r>
            <a:endPar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endParaRPr>
          </a:p>
        </p:txBody>
      </p:sp>
      <p:pic>
        <p:nvPicPr>
          <p:cNvPr id="2" name="media1.wmv">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529003" y="1885852"/>
            <a:ext cx="6583974" cy="427755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65914" y="1540157"/>
            <a:ext cx="6767830" cy="3707765"/>
          </a:xfrm>
          <a:prstGeom prst="rect">
            <a:avLst/>
          </a:prstGeom>
          <a:noFill/>
        </p:spPr>
        <p:txBody>
          <a:bodyPr wrap="square" rtlCol="0">
            <a:spAutoFit/>
          </a:bodyPr>
          <a:lstStyle/>
          <a:p>
            <a:pPr fontAlgn="auto">
              <a:lnSpc>
                <a:spcPct val="125000"/>
              </a:lnSpc>
            </a:pP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Q1：王冠、权杖和绳索分别代表什么？</a:t>
            </a:r>
            <a:endParaRPr lang="zh-CN" altLang="en-US" sz="2400" dirty="0">
              <a:solidFill>
                <a:schemeClr val="tx1"/>
              </a:solidFill>
              <a:latin typeface="HYYiSongJ" panose="00020600040101010101" charset="-122"/>
              <a:ea typeface="HYYiSongJ" panose="00020600040101010101" charset="-122"/>
              <a:cs typeface="HYYiSongJ" panose="00020600040101010101" charset="-122"/>
            </a:endParaRPr>
          </a:p>
          <a:p>
            <a:pPr fontAlgn="auto">
              <a:lnSpc>
                <a:spcPct val="125000"/>
              </a:lnSpc>
            </a:pPr>
            <a:endParaRPr lang="zh-CN" altLang="en-US" sz="2800" b="1" dirty="0">
              <a:solidFill>
                <a:schemeClr val="tx1"/>
              </a:solidFill>
              <a:latin typeface="HYYiSongJ" panose="00020600040101010101" charset="-122"/>
              <a:ea typeface="HYYiSongJ" panose="00020600040101010101" charset="-122"/>
              <a:cs typeface="HYYiSongJ" panose="00020600040101010101" charset="-122"/>
            </a:endParaRPr>
          </a:p>
          <a:p>
            <a:pPr fontAlgn="auto">
              <a:lnSpc>
                <a:spcPct val="125000"/>
              </a:lnSpc>
            </a:pPr>
            <a:endParaRPr lang="zh-CN" altLang="en-US" sz="2800" b="1" dirty="0">
              <a:solidFill>
                <a:schemeClr val="tx1"/>
              </a:solidFill>
              <a:latin typeface="HYYiSongJ" panose="00020600040101010101" charset="-122"/>
              <a:ea typeface="HYYiSongJ" panose="00020600040101010101" charset="-122"/>
              <a:cs typeface="HYYiSongJ" panose="00020600040101010101" charset="-122"/>
            </a:endParaRPr>
          </a:p>
          <a:p>
            <a:pPr fontAlgn="auto">
              <a:lnSpc>
                <a:spcPct val="125000"/>
              </a:lnSpc>
            </a:pP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Q2：权杖被绳索束缚意味着什么？</a:t>
            </a:r>
            <a:r>
              <a:rPr lang="en-US" altLang="zh-CN" sz="2400" dirty="0">
                <a:solidFill>
                  <a:schemeClr val="tx1"/>
                </a:solidFill>
                <a:latin typeface="HYYiSongJ" panose="00020600040101010101" charset="-122"/>
                <a:ea typeface="HYYiSongJ" panose="00020600040101010101" charset="-122"/>
                <a:cs typeface="HYYiSongJ" panose="00020600040101010101" charset="-122"/>
              </a:rPr>
              <a:t> </a:t>
            </a:r>
            <a:endParaRPr lang="en-US" altLang="zh-CN" sz="2400" dirty="0">
              <a:solidFill>
                <a:schemeClr val="tx1"/>
              </a:solidFill>
              <a:latin typeface="HYYiSongJ" panose="00020600040101010101" charset="-122"/>
              <a:ea typeface="HYYiSongJ" panose="00020600040101010101" charset="-122"/>
              <a:cs typeface="HYYiSongJ" panose="00020600040101010101" charset="-122"/>
            </a:endParaRPr>
          </a:p>
          <a:p>
            <a:pPr fontAlgn="auto">
              <a:lnSpc>
                <a:spcPct val="125000"/>
              </a:lnSpc>
            </a:pPr>
            <a:endParaRPr lang="en-US" altLang="zh-CN" sz="2400" dirty="0">
              <a:solidFill>
                <a:schemeClr val="tx1"/>
              </a:solidFill>
              <a:latin typeface="HYYiSongJ" panose="00020600040101010101" charset="-122"/>
              <a:ea typeface="HYYiSongJ" panose="00020600040101010101" charset="-122"/>
              <a:cs typeface="HYYiSongJ" panose="00020600040101010101" charset="-122"/>
            </a:endParaRPr>
          </a:p>
          <a:p>
            <a:pPr fontAlgn="auto">
              <a:lnSpc>
                <a:spcPct val="125000"/>
              </a:lnSpc>
            </a:pPr>
            <a:endParaRPr lang="en-US" altLang="zh-CN" sz="2400" dirty="0">
              <a:solidFill>
                <a:schemeClr val="tx1"/>
              </a:solidFill>
              <a:latin typeface="HYYiSongJ" panose="00020600040101010101" charset="-122"/>
              <a:ea typeface="HYYiSongJ" panose="00020600040101010101" charset="-122"/>
              <a:cs typeface="HYYiSongJ" panose="00020600040101010101" charset="-122"/>
            </a:endParaRPr>
          </a:p>
          <a:p>
            <a:pPr fontAlgn="auto">
              <a:lnSpc>
                <a:spcPct val="125000"/>
              </a:lnSpc>
            </a:pP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Q3</a:t>
            </a:r>
            <a:r>
              <a:rPr lang="zh-CN" altLang="en-US" sz="2800" b="1" dirty="0" smtClean="0">
                <a:solidFill>
                  <a:schemeClr val="tx1"/>
                </a:solidFill>
                <a:latin typeface="黑体" panose="02010609060101010101" pitchFamily="49" charset="-122"/>
                <a:ea typeface="黑体" panose="02010609060101010101" pitchFamily="49" charset="-122"/>
                <a:cs typeface="仿宋" panose="02010609060101010101" charset="-122"/>
              </a:rPr>
              <a:t>: 这种</a:t>
            </a: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“束缚”可以追溯到什么</a:t>
            </a:r>
            <a:r>
              <a:rPr lang="zh-CN" altLang="en-US" sz="2800" b="1" dirty="0" smtClean="0">
                <a:solidFill>
                  <a:schemeClr val="tx1"/>
                </a:solidFill>
                <a:latin typeface="黑体" panose="02010609060101010101" pitchFamily="49" charset="-122"/>
                <a:ea typeface="黑体" panose="02010609060101010101" pitchFamily="49" charset="-122"/>
                <a:cs typeface="仿宋" panose="02010609060101010101" charset="-122"/>
              </a:rPr>
              <a:t>时候？</a:t>
            </a:r>
            <a:endParaRPr lang="zh-CN" altLang="en-US" sz="2800" b="1" dirty="0">
              <a:solidFill>
                <a:schemeClr val="bg1"/>
              </a:solidFill>
              <a:latin typeface="HYYiSongJ" panose="00020600040101010101" charset="-122"/>
              <a:ea typeface="HYYiSongJ" panose="00020600040101010101" charset="-122"/>
              <a:cs typeface="HYYiSongJ" panose="00020600040101010101" charset="-122"/>
            </a:endParaRPr>
          </a:p>
        </p:txBody>
      </p:sp>
      <p:sp>
        <p:nvSpPr>
          <p:cNvPr id="8" name="矩形 7"/>
          <p:cNvSpPr/>
          <p:nvPr/>
        </p:nvSpPr>
        <p:spPr>
          <a:xfrm>
            <a:off x="5813919" y="2159282"/>
            <a:ext cx="5888990" cy="10464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tx1"/>
                </a:solidFill>
                <a:latin typeface="黑体" panose="02010609060101010101" pitchFamily="49" charset="-122"/>
                <a:ea typeface="黑体" panose="02010609060101010101" pitchFamily="49" charset="-122"/>
                <a:cs typeface="仿宋" panose="02010609060101010101" charset="-122"/>
              </a:rPr>
              <a:t>王冠：象征</a:t>
            </a:r>
            <a:r>
              <a:rPr lang="zh-CN" altLang="en-US" sz="2400" b="1" dirty="0">
                <a:solidFill>
                  <a:srgbClr val="FF0000"/>
                </a:solidFill>
                <a:latin typeface="黑体" panose="02010609060101010101" pitchFamily="49" charset="-122"/>
                <a:ea typeface="黑体" panose="02010609060101010101" pitchFamily="49" charset="-122"/>
                <a:cs typeface="仿宋" panose="02010609060101010101" charset="-122"/>
              </a:rPr>
              <a:t>英王的权威</a:t>
            </a:r>
            <a:endParaRPr lang="zh-CN" altLang="en-US" sz="2400" b="1" dirty="0">
              <a:solidFill>
                <a:schemeClr val="tx1"/>
              </a:solidFill>
              <a:latin typeface="黑体" panose="02010609060101010101" pitchFamily="49" charset="-122"/>
              <a:ea typeface="黑体" panose="02010609060101010101" pitchFamily="49" charset="-122"/>
              <a:cs typeface="仿宋" panose="02010609060101010101" charset="-122"/>
            </a:endParaRPr>
          </a:p>
          <a:p>
            <a:pPr algn="l"/>
            <a:r>
              <a:rPr lang="zh-CN" altLang="en-US" sz="2400" b="1" dirty="0">
                <a:solidFill>
                  <a:schemeClr val="tx1"/>
                </a:solidFill>
                <a:latin typeface="黑体" panose="02010609060101010101" pitchFamily="49" charset="-122"/>
                <a:ea typeface="黑体" panose="02010609060101010101" pitchFamily="49" charset="-122"/>
                <a:cs typeface="仿宋" panose="02010609060101010101" charset="-122"/>
              </a:rPr>
              <a:t>权杖：象征</a:t>
            </a:r>
            <a:r>
              <a:rPr lang="zh-CN" altLang="en-US" sz="2400" b="1" dirty="0">
                <a:solidFill>
                  <a:srgbClr val="FF0000"/>
                </a:solidFill>
                <a:latin typeface="黑体" panose="02010609060101010101" pitchFamily="49" charset="-122"/>
                <a:ea typeface="黑体" panose="02010609060101010101" pitchFamily="49" charset="-122"/>
                <a:cs typeface="仿宋" panose="02010609060101010101" charset="-122"/>
              </a:rPr>
              <a:t>英王的权力</a:t>
            </a:r>
            <a:r>
              <a:rPr lang="zh-CN" altLang="en-US" sz="2400" b="1" dirty="0">
                <a:solidFill>
                  <a:schemeClr val="tx1"/>
                </a:solidFill>
                <a:latin typeface="黑体" panose="02010609060101010101" pitchFamily="49" charset="-122"/>
                <a:ea typeface="黑体" panose="02010609060101010101" pitchFamily="49" charset="-122"/>
                <a:cs typeface="仿宋" panose="02010609060101010101" charset="-122"/>
              </a:rPr>
              <a:t>   绳索：</a:t>
            </a:r>
            <a:r>
              <a:rPr lang="zh-CN" altLang="en-US" sz="2400" b="1" dirty="0">
                <a:solidFill>
                  <a:srgbClr val="FF0000"/>
                </a:solidFill>
                <a:latin typeface="黑体" panose="02010609060101010101" pitchFamily="49" charset="-122"/>
                <a:ea typeface="黑体" panose="02010609060101010101" pitchFamily="49" charset="-122"/>
                <a:cs typeface="仿宋" panose="02010609060101010101" charset="-122"/>
              </a:rPr>
              <a:t>法律条文</a:t>
            </a:r>
            <a:r>
              <a:rPr lang="zh-CN" altLang="en-US" sz="2400" b="1" dirty="0">
                <a:solidFill>
                  <a:schemeClr val="bg1"/>
                </a:solidFill>
                <a:latin typeface="微软雅黑" panose="020B0503020204020204" charset="-122"/>
                <a:ea typeface="微软雅黑" panose="020B0503020204020204" charset="-122"/>
              </a:rPr>
              <a:t> </a:t>
            </a:r>
            <a:r>
              <a:rPr lang="zh-CN" altLang="en-US" sz="2400" b="1" dirty="0">
                <a:latin typeface="华文仿宋" panose="02010600040101010101" charset="-122"/>
                <a:ea typeface="华文仿宋" panose="02010600040101010101" charset="-122"/>
              </a:rPr>
              <a:t> </a:t>
            </a:r>
            <a:endParaRPr lang="zh-CN" altLang="en-US" sz="2400" b="1" dirty="0">
              <a:latin typeface="华文仿宋" panose="02010600040101010101" charset="-122"/>
              <a:ea typeface="华文仿宋" panose="02010600040101010101" charset="-122"/>
            </a:endParaRPr>
          </a:p>
        </p:txBody>
      </p:sp>
      <p:sp>
        <p:nvSpPr>
          <p:cNvPr id="9" name="矩形 8"/>
          <p:cNvSpPr/>
          <p:nvPr/>
        </p:nvSpPr>
        <p:spPr>
          <a:xfrm>
            <a:off x="5813919" y="3941727"/>
            <a:ext cx="3061335" cy="5594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rgbClr val="FF0000"/>
                </a:solidFill>
                <a:latin typeface="黑体" panose="02010609060101010101" pitchFamily="49" charset="-122"/>
                <a:ea typeface="黑体" panose="02010609060101010101" pitchFamily="49" charset="-122"/>
              </a:rPr>
              <a:t>王在法下，王权有限</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10" name="矩形 9"/>
          <p:cNvSpPr/>
          <p:nvPr/>
        </p:nvSpPr>
        <p:spPr>
          <a:xfrm>
            <a:off x="5813919" y="5247922"/>
            <a:ext cx="3061335" cy="5594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rgbClr val="FF0000"/>
                </a:solidFill>
                <a:latin typeface="黑体" panose="02010609060101010101" pitchFamily="49" charset="-122"/>
                <a:ea typeface="黑体" panose="02010609060101010101" pitchFamily="49" charset="-122"/>
                <a:cs typeface="仿宋" panose="02010609060101010101" charset="-122"/>
              </a:rPr>
              <a:t>1215年《大宪章》</a:t>
            </a:r>
            <a:endParaRPr lang="zh-CN" altLang="en-US" sz="2400" b="1" dirty="0">
              <a:solidFill>
                <a:srgbClr val="FF0000"/>
              </a:solidFill>
              <a:latin typeface="黑体" panose="02010609060101010101" pitchFamily="49" charset="-122"/>
              <a:ea typeface="黑体" panose="02010609060101010101" pitchFamily="49" charset="-122"/>
              <a:cs typeface="仿宋" panose="02010609060101010101" charset="-122"/>
            </a:endParaRPr>
          </a:p>
        </p:txBody>
      </p:sp>
      <p:pic>
        <p:nvPicPr>
          <p:cNvPr id="3" name="图片 2" descr="WechatIMG21"/>
          <p:cNvPicPr>
            <a:picLocks noChangeAspect="1"/>
          </p:cNvPicPr>
          <p:nvPr/>
        </p:nvPicPr>
        <p:blipFill>
          <a:blip r:embed="rId1"/>
          <a:stretch>
            <a:fillRect/>
          </a:stretch>
        </p:blipFill>
        <p:spPr>
          <a:xfrm>
            <a:off x="517384" y="1423317"/>
            <a:ext cx="4330065" cy="4469765"/>
          </a:xfrm>
          <a:prstGeom prst="rect">
            <a:avLst/>
          </a:prstGeom>
        </p:spPr>
      </p:pic>
      <p:sp>
        <p:nvSpPr>
          <p:cNvPr id="11" name="矩形 10"/>
          <p:cNvSpPr/>
          <p:nvPr/>
        </p:nvSpPr>
        <p:spPr>
          <a:xfrm>
            <a:off x="4269886" y="104775"/>
            <a:ext cx="4663440" cy="668020"/>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在法治下转让“权杖 ”</a:t>
            </a:r>
            <a:r>
              <a:rPr lang="zh-CN" altLang="en-US" sz="2800" dirty="0">
                <a:latin typeface="华文仿宋" panose="02010600040101010101" charset="-122"/>
                <a:ea typeface="华文仿宋" panose="02010600040101010101" charset="-122"/>
                <a:cs typeface="华文仿宋" panose="02010600040101010101" charset="-122"/>
              </a:rPr>
              <a:t> </a:t>
            </a:r>
            <a:endParaRPr lang="zh-CN" altLang="en-US" sz="2800" dirty="0">
              <a:latin typeface="华文仿宋" panose="02010600040101010101" charset="-122"/>
              <a:ea typeface="华文仿宋" panose="02010600040101010101" charset="-122"/>
              <a:cs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ldLvl="0" animBg="1"/>
      <p:bldP spid="9" grpId="0" bldLvl="0" animBg="1"/>
      <p:bldP spid="1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srcRect l="24814" r="13974" b="25049"/>
          <a:stretch>
            <a:fillRect/>
          </a:stretch>
        </p:blipFill>
        <p:spPr>
          <a:xfrm>
            <a:off x="939800" y="1544320"/>
            <a:ext cx="10696575" cy="4468495"/>
          </a:xfrm>
          <a:prstGeom prst="roundRect">
            <a:avLst>
              <a:gd name="adj" fmla="val 4839"/>
            </a:avLst>
          </a:prstGeom>
          <a:ln>
            <a:solidFill>
              <a:schemeClr val="bg2">
                <a:lumMod val="50000"/>
              </a:schemeClr>
            </a:solidFill>
          </a:ln>
          <a:effectLst>
            <a:outerShdw blurRad="292100" dist="139700" dir="2700000" algn="tl" rotWithShape="0">
              <a:srgbClr val="333333">
                <a:alpha val="65000"/>
              </a:srgbClr>
            </a:outerShdw>
          </a:effectLst>
        </p:spPr>
      </p:pic>
      <p:sp>
        <p:nvSpPr>
          <p:cNvPr id="6" name="圆角矩形 5"/>
          <p:cNvSpPr/>
          <p:nvPr/>
        </p:nvSpPr>
        <p:spPr>
          <a:xfrm>
            <a:off x="939800" y="5223510"/>
            <a:ext cx="2997200" cy="704850"/>
          </a:xfrm>
          <a:prstGeom prst="roundRect">
            <a:avLst/>
          </a:prstGeom>
          <a:solidFill>
            <a:srgbClr val="182E60"/>
          </a:solidFill>
          <a:ln w="57150">
            <a:solidFill>
              <a:srgbClr val="182E6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69975" rtl="0" eaLnBrk="1" fontAlgn="auto" latinLnBrk="0" hangingPunct="1">
              <a:lnSpc>
                <a:spcPct val="100000"/>
              </a:lnSpc>
              <a:spcBef>
                <a:spcPct val="0"/>
              </a:spcBef>
              <a:spcAft>
                <a:spcPct val="0"/>
              </a:spcAft>
              <a:buClrTx/>
              <a:buSzTx/>
              <a:buFontTx/>
              <a:buNone/>
              <a:defRPr/>
            </a:pPr>
            <a:endParaRPr kumimoji="0" lang="zh-CN" altLang="en-US" sz="1575" b="0" i="0" u="none" strike="noStrike" kern="1200" cap="none" spc="0" normalizeH="0" baseline="0" noProof="1">
              <a:ln>
                <a:noFill/>
              </a:ln>
              <a:solidFill>
                <a:schemeClr val="lt1"/>
              </a:solidFill>
              <a:effectLst/>
              <a:uLnTx/>
              <a:uFillTx/>
              <a:latin typeface="华文隶书" panose="02010800040101010101" pitchFamily="2" charset="-122"/>
              <a:ea typeface="华文隶书" panose="02010800040101010101" pitchFamily="2" charset="-122"/>
              <a:cs typeface="+mn-cs"/>
            </a:endParaRPr>
          </a:p>
        </p:txBody>
      </p:sp>
      <p:sp>
        <p:nvSpPr>
          <p:cNvPr id="7" name="矩形 6"/>
          <p:cNvSpPr/>
          <p:nvPr/>
        </p:nvSpPr>
        <p:spPr>
          <a:xfrm>
            <a:off x="1357551" y="5302647"/>
            <a:ext cx="2632710" cy="583565"/>
          </a:xfrm>
          <a:prstGeom prst="rect">
            <a:avLst/>
          </a:prstGeom>
          <a:ln>
            <a:solidFill>
              <a:srgbClr val="182E60"/>
            </a:solidFill>
          </a:ln>
        </p:spPr>
        <p:txBody>
          <a:bodyPr wrap="none">
            <a:spAutoFit/>
          </a:bodyPr>
          <a:lstStyle/>
          <a:p>
            <a:pPr marL="0" marR="0" lvl="0" indent="0" algn="ctr" defTabSz="1069975"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mn-cs"/>
              </a:rPr>
              <a:t>《</a:t>
            </a:r>
            <a:r>
              <a:rPr kumimoji="0" lang="zh-CN" altLang="en-US" sz="32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mn-cs"/>
              </a:rPr>
              <a:t>权利法案</a:t>
            </a:r>
            <a:r>
              <a:rPr kumimoji="0" lang="en-US" altLang="zh-CN" sz="32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mn-cs"/>
              </a:rPr>
              <a:t>》</a:t>
            </a:r>
            <a:endParaRPr kumimoji="0" lang="en-US" altLang="zh-CN" sz="32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9060101010101" pitchFamily="49" charset="-122"/>
              <a:ea typeface="黑体" panose="02010609060101010101" pitchFamily="49" charset="-122"/>
              <a:cs typeface="+mn-cs"/>
            </a:endParaRPr>
          </a:p>
        </p:txBody>
      </p:sp>
      <p:pic>
        <p:nvPicPr>
          <p:cNvPr id="35846" name="图片 23" descr="t0111748d80fe6749f2.jpg"/>
          <p:cNvPicPr>
            <a:picLocks noChangeAspect="1"/>
          </p:cNvPicPr>
          <p:nvPr/>
        </p:nvPicPr>
        <p:blipFill>
          <a:blip r:embed="rId2"/>
          <a:stretch>
            <a:fillRect/>
          </a:stretch>
        </p:blipFill>
        <p:spPr>
          <a:xfrm>
            <a:off x="939800" y="5398135"/>
            <a:ext cx="691515" cy="392430"/>
          </a:xfrm>
          <a:prstGeom prst="rect">
            <a:avLst/>
          </a:prstGeom>
          <a:noFill/>
          <a:ln w="9525">
            <a:noFill/>
          </a:ln>
        </p:spPr>
      </p:pic>
      <p:pic>
        <p:nvPicPr>
          <p:cNvPr id="35863" name="Picture 2"/>
          <p:cNvPicPr>
            <a:picLocks noGrp="1" noChangeAspect="1"/>
          </p:cNvPicPr>
          <p:nvPr/>
        </p:nvPicPr>
        <p:blipFill>
          <a:blip r:embed="rId3">
            <a:lum bright="-6000" contrast="17999"/>
          </a:blip>
          <a:stretch>
            <a:fillRect/>
          </a:stretch>
        </p:blipFill>
        <p:spPr>
          <a:xfrm>
            <a:off x="1208405" y="2033270"/>
            <a:ext cx="2526030" cy="3205480"/>
          </a:xfrm>
          <a:prstGeom prst="rect">
            <a:avLst/>
          </a:prstGeom>
          <a:noFill/>
          <a:ln w="9525">
            <a:noFill/>
          </a:ln>
        </p:spPr>
      </p:pic>
      <p:sp>
        <p:nvSpPr>
          <p:cNvPr id="35864" name="文本框 8"/>
          <p:cNvSpPr txBox="1"/>
          <p:nvPr/>
        </p:nvSpPr>
        <p:spPr>
          <a:xfrm>
            <a:off x="3869055" y="1544320"/>
            <a:ext cx="7540625" cy="4246245"/>
          </a:xfrm>
          <a:prstGeom prst="rect">
            <a:avLst/>
          </a:prstGeom>
          <a:noFill/>
          <a:ln w="9525">
            <a:noFill/>
          </a:ln>
        </p:spPr>
        <p:txBody>
          <a:bodyPr wrap="square" anchor="t">
            <a:spAutoFit/>
          </a:bodyPr>
          <a:lstStyle/>
          <a:p>
            <a:pPr indent="0" fontAlgn="base">
              <a:lnSpc>
                <a:spcPct val="125000"/>
              </a:lnSpc>
            </a:pPr>
            <a:r>
              <a:rPr lang="zh-CN" altLang="en-US" sz="2400" dirty="0">
                <a:solidFill>
                  <a:srgbClr val="3B322C"/>
                </a:solidFill>
                <a:latin typeface="黑体" panose="02010609060101010101" pitchFamily="49" charset="-122"/>
                <a:ea typeface="黑体" panose="02010609060101010101" pitchFamily="49" charset="-122"/>
                <a:cs typeface="仿宋" panose="02010609060101010101" charset="-122"/>
              </a:rPr>
              <a:t>1.凡未经议会同意，以国王权威</a:t>
            </a:r>
            <a:r>
              <a:rPr lang="zh-CN" altLang="en-US" sz="2400" dirty="0">
                <a:solidFill>
                  <a:srgbClr val="FF0000"/>
                </a:solidFill>
                <a:latin typeface="黑体" panose="02010609060101010101" pitchFamily="49" charset="-122"/>
                <a:ea typeface="黑体" panose="02010609060101010101" pitchFamily="49" charset="-122"/>
                <a:cs typeface="仿宋" panose="02010609060101010101" charset="-122"/>
              </a:rPr>
              <a:t>停止法律或停止法律实施之僭越权力</a:t>
            </a:r>
            <a:r>
              <a:rPr lang="zh-CN" altLang="en-US" sz="2400" dirty="0">
                <a:solidFill>
                  <a:srgbClr val="3B322C"/>
                </a:solidFill>
                <a:latin typeface="黑体" panose="02010609060101010101" pitchFamily="49" charset="-122"/>
                <a:ea typeface="黑体" panose="02010609060101010101" pitchFamily="49" charset="-122"/>
                <a:cs typeface="仿宋" panose="02010609060101010101" charset="-122"/>
              </a:rPr>
              <a:t>，为非法权力。</a:t>
            </a:r>
            <a:endParaRPr lang="zh-CN" altLang="en-US" sz="2400" dirty="0">
              <a:solidFill>
                <a:srgbClr val="3B322C"/>
              </a:solidFill>
              <a:latin typeface="黑体" panose="02010609060101010101" pitchFamily="49" charset="-122"/>
              <a:ea typeface="黑体" panose="02010609060101010101" pitchFamily="49" charset="-122"/>
              <a:cs typeface="仿宋" panose="02010609060101010101" charset="-122"/>
            </a:endParaRPr>
          </a:p>
          <a:p>
            <a:pPr indent="0" fontAlgn="base">
              <a:lnSpc>
                <a:spcPct val="125000"/>
              </a:lnSpc>
            </a:pPr>
            <a:r>
              <a:rPr lang="zh-CN" altLang="en-US" sz="2400" dirty="0">
                <a:solidFill>
                  <a:srgbClr val="3B322C"/>
                </a:solidFill>
                <a:latin typeface="黑体" panose="02010609060101010101" pitchFamily="49" charset="-122"/>
                <a:ea typeface="黑体" panose="02010609060101010101" pitchFamily="49" charset="-122"/>
                <a:cs typeface="仿宋" panose="02010609060101010101" charset="-122"/>
              </a:rPr>
              <a:t>4.凡未经议会准许，</a:t>
            </a:r>
            <a:r>
              <a:rPr lang="zh-CN" altLang="en-US" sz="2400" dirty="0">
                <a:solidFill>
                  <a:srgbClr val="FF0000"/>
                </a:solidFill>
                <a:latin typeface="黑体" panose="02010609060101010101" pitchFamily="49" charset="-122"/>
                <a:ea typeface="黑体" panose="02010609060101010101" pitchFamily="49" charset="-122"/>
                <a:cs typeface="仿宋" panose="02010609060101010101" charset="-122"/>
              </a:rPr>
              <a:t>借口国王特权，为国王而征收，或供国王使用而征收金钱</a:t>
            </a:r>
            <a:r>
              <a:rPr lang="zh-CN" altLang="en-US" sz="2400" dirty="0">
                <a:solidFill>
                  <a:srgbClr val="3B322C"/>
                </a:solidFill>
                <a:latin typeface="黑体" panose="02010609060101010101" pitchFamily="49" charset="-122"/>
                <a:ea typeface="黑体" panose="02010609060101010101" pitchFamily="49" charset="-122"/>
                <a:cs typeface="仿宋" panose="02010609060101010101" charset="-122"/>
              </a:rPr>
              <a:t>，超出议会准许之时限或方式者，皆为非法。</a:t>
            </a:r>
            <a:endParaRPr lang="zh-CN" altLang="en-US" sz="2400" dirty="0">
              <a:solidFill>
                <a:srgbClr val="3B322C"/>
              </a:solidFill>
              <a:latin typeface="黑体" panose="02010609060101010101" pitchFamily="49" charset="-122"/>
              <a:ea typeface="黑体" panose="02010609060101010101" pitchFamily="49" charset="-122"/>
              <a:cs typeface="仿宋" panose="02010609060101010101" charset="-122"/>
            </a:endParaRPr>
          </a:p>
          <a:p>
            <a:pPr indent="0" fontAlgn="base">
              <a:lnSpc>
                <a:spcPct val="125000"/>
              </a:lnSpc>
            </a:pPr>
            <a:r>
              <a:rPr lang="zh-CN" altLang="en-US" sz="2400" dirty="0">
                <a:solidFill>
                  <a:srgbClr val="3B322C"/>
                </a:solidFill>
                <a:latin typeface="黑体" panose="02010609060101010101" pitchFamily="49" charset="-122"/>
                <a:ea typeface="黑体" panose="02010609060101010101" pitchFamily="49" charset="-122"/>
                <a:cs typeface="仿宋" panose="02010609060101010101" charset="-122"/>
              </a:rPr>
              <a:t>6.除经议会同意外，</a:t>
            </a:r>
            <a:r>
              <a:rPr lang="zh-CN" altLang="en-US" sz="2400" dirty="0">
                <a:solidFill>
                  <a:srgbClr val="FF0000"/>
                </a:solidFill>
                <a:latin typeface="黑体" panose="02010609060101010101" pitchFamily="49" charset="-122"/>
                <a:ea typeface="黑体" panose="02010609060101010101" pitchFamily="49" charset="-122"/>
                <a:cs typeface="仿宋" panose="02010609060101010101" charset="-122"/>
              </a:rPr>
              <a:t>平时在本国内征募或维持常备军</a:t>
            </a:r>
            <a:r>
              <a:rPr lang="zh-CN" altLang="en-US" sz="2400" dirty="0">
                <a:solidFill>
                  <a:srgbClr val="3B322C"/>
                </a:solidFill>
                <a:latin typeface="黑体" panose="02010609060101010101" pitchFamily="49" charset="-122"/>
                <a:ea typeface="黑体" panose="02010609060101010101" pitchFamily="49" charset="-122"/>
                <a:cs typeface="仿宋" panose="02010609060101010101" charset="-122"/>
              </a:rPr>
              <a:t>，皆属非法。</a:t>
            </a:r>
            <a:endParaRPr lang="zh-CN" altLang="en-US" sz="2400" dirty="0">
              <a:solidFill>
                <a:srgbClr val="3B322C"/>
              </a:solidFill>
              <a:latin typeface="黑体" panose="02010609060101010101" pitchFamily="49" charset="-122"/>
              <a:ea typeface="黑体" panose="02010609060101010101" pitchFamily="49" charset="-122"/>
              <a:cs typeface="仿宋" panose="02010609060101010101" charset="-122"/>
            </a:endParaRPr>
          </a:p>
          <a:p>
            <a:pPr indent="0" fontAlgn="base">
              <a:lnSpc>
                <a:spcPct val="125000"/>
              </a:lnSpc>
            </a:pPr>
            <a:r>
              <a:rPr lang="zh-CN" altLang="en-US" sz="2400" dirty="0">
                <a:solidFill>
                  <a:srgbClr val="3B322C"/>
                </a:solidFill>
                <a:latin typeface="黑体" panose="02010609060101010101" pitchFamily="49" charset="-122"/>
                <a:ea typeface="黑体" panose="02010609060101010101" pitchFamily="49" charset="-122"/>
                <a:cs typeface="仿宋" panose="02010609060101010101" charset="-122"/>
              </a:rPr>
              <a:t>9.议会内之</a:t>
            </a:r>
            <a:r>
              <a:rPr lang="zh-CN" altLang="en-US" sz="2400" dirty="0">
                <a:solidFill>
                  <a:srgbClr val="FF0000"/>
                </a:solidFill>
                <a:latin typeface="黑体" panose="02010609060101010101" pitchFamily="49" charset="-122"/>
                <a:ea typeface="黑体" panose="02010609060101010101" pitchFamily="49" charset="-122"/>
                <a:cs typeface="仿宋" panose="02010609060101010101" charset="-122"/>
              </a:rPr>
              <a:t>演说自由、辩论或议事之自由</a:t>
            </a:r>
            <a:r>
              <a:rPr lang="zh-CN" altLang="en-US" sz="2400" dirty="0">
                <a:solidFill>
                  <a:srgbClr val="3B322C"/>
                </a:solidFill>
                <a:latin typeface="黑体" panose="02010609060101010101" pitchFamily="49" charset="-122"/>
                <a:ea typeface="黑体" panose="02010609060101010101" pitchFamily="49" charset="-122"/>
                <a:cs typeface="仿宋" panose="02010609060101010101" charset="-122"/>
              </a:rPr>
              <a:t>，不应在议会以外之任何法院或任何地方，受到弹劾或讯问。</a:t>
            </a:r>
            <a:endParaRPr lang="zh-CN" altLang="en-US" sz="2400" dirty="0">
              <a:solidFill>
                <a:srgbClr val="3B322C"/>
              </a:solidFill>
              <a:latin typeface="黑体" panose="02010609060101010101" pitchFamily="49" charset="-122"/>
              <a:ea typeface="黑体" panose="02010609060101010101" pitchFamily="49" charset="-122"/>
              <a:cs typeface="仿宋" panose="02010609060101010101" charset="-122"/>
            </a:endParaRPr>
          </a:p>
        </p:txBody>
      </p:sp>
      <p:sp>
        <p:nvSpPr>
          <p:cNvPr id="2" name="流程图: 可选过程 1"/>
          <p:cNvSpPr/>
          <p:nvPr/>
        </p:nvSpPr>
        <p:spPr>
          <a:xfrm>
            <a:off x="8776335" y="2033270"/>
            <a:ext cx="2070735" cy="416560"/>
          </a:xfrm>
          <a:prstGeom prst="flowChartAlternateProcess">
            <a:avLst/>
          </a:prstGeom>
          <a:ln>
            <a:solidFill>
              <a:srgbClr val="182E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800" b="1" dirty="0">
                <a:solidFill>
                  <a:schemeClr val="accent5">
                    <a:lumMod val="75000"/>
                  </a:schemeClr>
                </a:solidFill>
                <a:latin typeface="黑体" panose="02010609060101010101" pitchFamily="49" charset="-122"/>
                <a:ea typeface="黑体" panose="02010609060101010101" pitchFamily="49" charset="-122"/>
              </a:rPr>
              <a:t>限制立法权</a:t>
            </a:r>
            <a:endParaRPr lang="zh-CN" altLang="en-US" sz="2800" b="1" dirty="0">
              <a:solidFill>
                <a:schemeClr val="accent5">
                  <a:lumMod val="75000"/>
                </a:schemeClr>
              </a:solidFill>
              <a:latin typeface="黑体" panose="02010609060101010101" pitchFamily="49" charset="-122"/>
              <a:ea typeface="黑体" panose="02010609060101010101" pitchFamily="49" charset="-122"/>
            </a:endParaRPr>
          </a:p>
        </p:txBody>
      </p:sp>
      <p:sp>
        <p:nvSpPr>
          <p:cNvPr id="3" name="流程图: 可选过程 2"/>
          <p:cNvSpPr/>
          <p:nvPr/>
        </p:nvSpPr>
        <p:spPr>
          <a:xfrm>
            <a:off x="8775700" y="3411855"/>
            <a:ext cx="2071370" cy="416560"/>
          </a:xfrm>
          <a:prstGeom prst="flowChartAlternateProcess">
            <a:avLst/>
          </a:prstGeom>
          <a:ln>
            <a:solidFill>
              <a:srgbClr val="182E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800" b="1" dirty="0">
                <a:solidFill>
                  <a:schemeClr val="accent5">
                    <a:lumMod val="75000"/>
                  </a:schemeClr>
                </a:solidFill>
                <a:latin typeface="黑体" panose="02010609060101010101" pitchFamily="49" charset="-122"/>
                <a:ea typeface="黑体" panose="02010609060101010101" pitchFamily="49" charset="-122"/>
              </a:rPr>
              <a:t>限制财政权</a:t>
            </a:r>
            <a:endParaRPr lang="zh-CN" altLang="en-US" sz="2800" b="1" dirty="0">
              <a:solidFill>
                <a:schemeClr val="accent5">
                  <a:lumMod val="75000"/>
                </a:schemeClr>
              </a:solidFill>
              <a:latin typeface="黑体" panose="02010609060101010101" pitchFamily="49" charset="-122"/>
              <a:ea typeface="黑体" panose="02010609060101010101" pitchFamily="49" charset="-122"/>
            </a:endParaRPr>
          </a:p>
        </p:txBody>
      </p:sp>
      <p:sp>
        <p:nvSpPr>
          <p:cNvPr id="4" name="流程图: 可选过程 3"/>
          <p:cNvSpPr/>
          <p:nvPr/>
        </p:nvSpPr>
        <p:spPr>
          <a:xfrm>
            <a:off x="8776335" y="4364355"/>
            <a:ext cx="2070735" cy="416560"/>
          </a:xfrm>
          <a:prstGeom prst="flowChartAlternateProcess">
            <a:avLst/>
          </a:prstGeom>
          <a:ln>
            <a:solidFill>
              <a:srgbClr val="182E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800" b="1" dirty="0">
                <a:solidFill>
                  <a:schemeClr val="accent5">
                    <a:lumMod val="75000"/>
                  </a:schemeClr>
                </a:solidFill>
                <a:latin typeface="黑体" panose="02010609060101010101" pitchFamily="49" charset="-122"/>
                <a:ea typeface="黑体" panose="02010609060101010101" pitchFamily="49" charset="-122"/>
              </a:rPr>
              <a:t>限制军事权</a:t>
            </a:r>
            <a:endParaRPr lang="zh-CN" altLang="en-US" sz="2800" b="1" dirty="0">
              <a:solidFill>
                <a:schemeClr val="accent5">
                  <a:lumMod val="75000"/>
                </a:schemeClr>
              </a:solidFill>
              <a:latin typeface="黑体" panose="02010609060101010101" pitchFamily="49" charset="-122"/>
              <a:ea typeface="黑体" panose="02010609060101010101" pitchFamily="49" charset="-122"/>
            </a:endParaRPr>
          </a:p>
        </p:txBody>
      </p:sp>
      <p:sp>
        <p:nvSpPr>
          <p:cNvPr id="10" name="流程图: 可选过程 9"/>
          <p:cNvSpPr/>
          <p:nvPr/>
        </p:nvSpPr>
        <p:spPr>
          <a:xfrm>
            <a:off x="8776970" y="5302647"/>
            <a:ext cx="2070100" cy="487680"/>
          </a:xfrm>
          <a:prstGeom prst="flowChartAlternateProcess">
            <a:avLst/>
          </a:prstGeom>
          <a:ln>
            <a:solidFill>
              <a:srgbClr val="182E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800" b="1" dirty="0">
                <a:solidFill>
                  <a:schemeClr val="accent5">
                    <a:lumMod val="75000"/>
                  </a:schemeClr>
                </a:solidFill>
                <a:latin typeface="黑体" panose="02010609060101010101" pitchFamily="49" charset="-122"/>
                <a:ea typeface="黑体" panose="02010609060101010101" pitchFamily="49" charset="-122"/>
              </a:rPr>
              <a:t>议会控制权</a:t>
            </a:r>
            <a:r>
              <a:rPr lang="zh-CN" altLang="en-US" sz="2800" b="1" dirty="0">
                <a:solidFill>
                  <a:schemeClr val="accent5">
                    <a:lumMod val="75000"/>
                  </a:schemeClr>
                </a:solidFill>
                <a:latin typeface="HYYiSongJ" panose="00020600040101010101" charset="-122"/>
                <a:ea typeface="HYYiSongJ" panose="00020600040101010101" charset="-122"/>
              </a:rPr>
              <a:t> </a:t>
            </a:r>
            <a:endParaRPr lang="zh-CN" altLang="en-US" sz="2800" b="1" dirty="0">
              <a:solidFill>
                <a:schemeClr val="accent5">
                  <a:lumMod val="75000"/>
                </a:schemeClr>
              </a:solidFill>
              <a:latin typeface="HYYiSongJ" panose="00020600040101010101" charset="-122"/>
              <a:ea typeface="HYYiSongJ" panose="00020600040101010101" charset="-122"/>
            </a:endParaRPr>
          </a:p>
        </p:txBody>
      </p:sp>
      <p:sp>
        <p:nvSpPr>
          <p:cNvPr id="13" name="矩形 12"/>
          <p:cNvSpPr/>
          <p:nvPr/>
        </p:nvSpPr>
        <p:spPr>
          <a:xfrm>
            <a:off x="4269886" y="104775"/>
            <a:ext cx="4663440" cy="668020"/>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在法治下转让“权杖 ”</a:t>
            </a:r>
            <a:r>
              <a:rPr lang="zh-CN" altLang="en-US" sz="2800" dirty="0">
                <a:latin typeface="华文仿宋" panose="02010600040101010101" charset="-122"/>
                <a:ea typeface="华文仿宋" panose="02010600040101010101" charset="-122"/>
                <a:cs typeface="华文仿宋" panose="02010600040101010101" charset="-122"/>
              </a:rPr>
              <a:t> </a:t>
            </a:r>
            <a:endParaRPr lang="zh-CN" altLang="en-US" sz="2800" dirty="0">
              <a:latin typeface="华文仿宋" panose="02010600040101010101" charset="-122"/>
              <a:ea typeface="华文仿宋" panose="02010600040101010101" charset="-122"/>
              <a:cs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1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77010" y="1113790"/>
            <a:ext cx="9365615" cy="952184"/>
          </a:xfrm>
          <a:prstGeom prst="rect">
            <a:avLst/>
          </a:prstGeom>
          <a:noFill/>
        </p:spPr>
        <p:txBody>
          <a:bodyPr wrap="square" rtlCol="0">
            <a:spAutoFit/>
          </a:bodyPr>
          <a:lstStyle/>
          <a:p>
            <a:pPr fontAlgn="auto">
              <a:lnSpc>
                <a:spcPct val="125000"/>
              </a:lnSpc>
            </a:pPr>
            <a:r>
              <a:rPr lang="zh-CN" altLang="en-US" sz="2400" dirty="0">
                <a:solidFill>
                  <a:schemeClr val="tx1"/>
                </a:solidFill>
                <a:latin typeface="黑体" panose="02010609060101010101" pitchFamily="49" charset="-122"/>
                <a:ea typeface="黑体" panose="02010609060101010101" pitchFamily="49" charset="-122"/>
                <a:cs typeface="仿宋" panose="02010609060101010101" charset="-122"/>
              </a:rPr>
              <a:t>Q：《权利法案》吸取了《大宪章》的什么思想？与《大宪章》相比，《权利法案》有什么创新之处？</a:t>
            </a:r>
            <a:endParaRPr lang="zh-CN" altLang="en-US" sz="2400" dirty="0">
              <a:solidFill>
                <a:schemeClr val="tx1"/>
              </a:solidFill>
              <a:latin typeface="黑体" panose="02010609060101010101" pitchFamily="49" charset="-122"/>
              <a:ea typeface="黑体" panose="02010609060101010101" pitchFamily="49" charset="-122"/>
              <a:cs typeface="仿宋" panose="02010609060101010101" charset="-122"/>
            </a:endParaRPr>
          </a:p>
        </p:txBody>
      </p:sp>
      <p:pic>
        <p:nvPicPr>
          <p:cNvPr id="35863" name="Picture 2"/>
          <p:cNvPicPr>
            <a:picLocks noGrp="1" noChangeAspect="1"/>
          </p:cNvPicPr>
          <p:nvPr/>
        </p:nvPicPr>
        <p:blipFill>
          <a:blip r:embed="rId1">
            <a:lum bright="-6000" contrast="17999"/>
          </a:blip>
          <a:stretch>
            <a:fillRect/>
          </a:stretch>
        </p:blipFill>
        <p:spPr>
          <a:xfrm>
            <a:off x="8013700" y="2128520"/>
            <a:ext cx="2392680" cy="3037205"/>
          </a:xfrm>
          <a:prstGeom prst="rect">
            <a:avLst/>
          </a:prstGeom>
          <a:noFill/>
          <a:ln w="9525">
            <a:noFill/>
          </a:ln>
        </p:spPr>
      </p:pic>
      <p:pic>
        <p:nvPicPr>
          <p:cNvPr id="3" name="图片 2" descr="WechatIMG75"/>
          <p:cNvPicPr>
            <a:picLocks noChangeAspect="1"/>
          </p:cNvPicPr>
          <p:nvPr/>
        </p:nvPicPr>
        <p:blipFill>
          <a:blip r:embed="rId2"/>
          <a:stretch>
            <a:fillRect/>
          </a:stretch>
        </p:blipFill>
        <p:spPr>
          <a:xfrm>
            <a:off x="1440180" y="2279015"/>
            <a:ext cx="2270760" cy="2886710"/>
          </a:xfrm>
          <a:prstGeom prst="roundRect">
            <a:avLst/>
          </a:prstGeom>
        </p:spPr>
      </p:pic>
      <p:sp>
        <p:nvSpPr>
          <p:cNvPr id="4" name="上弧形箭头 3"/>
          <p:cNvSpPr/>
          <p:nvPr/>
        </p:nvSpPr>
        <p:spPr>
          <a:xfrm>
            <a:off x="4835094" y="3096191"/>
            <a:ext cx="2753995" cy="58928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右箭头 7"/>
          <p:cNvSpPr/>
          <p:nvPr/>
        </p:nvSpPr>
        <p:spPr>
          <a:xfrm>
            <a:off x="4070432" y="2789099"/>
            <a:ext cx="3881120" cy="3454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559847" y="2286859"/>
            <a:ext cx="2722880" cy="521970"/>
          </a:xfrm>
          <a:prstGeom prst="rect">
            <a:avLst/>
          </a:prstGeom>
          <a:noFill/>
        </p:spPr>
        <p:txBody>
          <a:bodyPr wrap="square" rtlCol="0">
            <a:spAutoFit/>
          </a:bodyPr>
          <a:lstStyle/>
          <a:p>
            <a:r>
              <a:rPr lang="zh-CN" altLang="en-US" sz="2800" b="1" dirty="0">
                <a:solidFill>
                  <a:schemeClr val="tx1"/>
                </a:solidFill>
                <a:latin typeface="黑体" panose="02010609060101010101" pitchFamily="49" charset="-122"/>
                <a:ea typeface="黑体" panose="02010609060101010101" pitchFamily="49" charset="-122"/>
              </a:rPr>
              <a:t>用法律限制王权</a:t>
            </a:r>
            <a:endParaRPr lang="zh-CN" altLang="en-US" sz="2800" b="1" dirty="0">
              <a:solidFill>
                <a:schemeClr val="tx1"/>
              </a:solidFill>
              <a:latin typeface="黑体" panose="02010609060101010101" pitchFamily="49" charset="-122"/>
              <a:ea typeface="黑体" panose="02010609060101010101" pitchFamily="49" charset="-122"/>
            </a:endParaRPr>
          </a:p>
        </p:txBody>
      </p:sp>
      <p:sp>
        <p:nvSpPr>
          <p:cNvPr id="10" name="文本框 9"/>
          <p:cNvSpPr txBox="1"/>
          <p:nvPr/>
        </p:nvSpPr>
        <p:spPr>
          <a:xfrm>
            <a:off x="3783728" y="3812474"/>
            <a:ext cx="1177925" cy="521970"/>
          </a:xfrm>
          <a:prstGeom prst="rect">
            <a:avLst/>
          </a:prstGeom>
          <a:noFill/>
        </p:spPr>
        <p:txBody>
          <a:bodyPr wrap="square" rtlCol="0">
            <a:spAutoFit/>
          </a:bodyPr>
          <a:lstStyle/>
          <a:p>
            <a:r>
              <a:rPr lang="zh-CN" altLang="en-US" sz="2800" b="1" dirty="0">
                <a:solidFill>
                  <a:srgbClr val="C00000"/>
                </a:solidFill>
                <a:latin typeface="黑体" panose="02010609060101010101" pitchFamily="49" charset="-122"/>
                <a:ea typeface="黑体" panose="02010609060101010101" pitchFamily="49" charset="-122"/>
              </a:rPr>
              <a:t>人治</a:t>
            </a:r>
            <a:r>
              <a:rPr lang="zh-CN" altLang="en-US" dirty="0"/>
              <a:t> </a:t>
            </a:r>
            <a:endParaRPr lang="zh-CN" altLang="en-US" dirty="0"/>
          </a:p>
        </p:txBody>
      </p:sp>
      <p:sp>
        <p:nvSpPr>
          <p:cNvPr id="11" name="文本框 10"/>
          <p:cNvSpPr txBox="1"/>
          <p:nvPr/>
        </p:nvSpPr>
        <p:spPr>
          <a:xfrm>
            <a:off x="7108043" y="3927290"/>
            <a:ext cx="1177925" cy="521970"/>
          </a:xfrm>
          <a:prstGeom prst="rect">
            <a:avLst/>
          </a:prstGeom>
          <a:noFill/>
        </p:spPr>
        <p:txBody>
          <a:bodyPr wrap="square" rtlCol="0">
            <a:spAutoFit/>
          </a:bodyPr>
          <a:lstStyle/>
          <a:p>
            <a:r>
              <a:rPr lang="zh-CN" altLang="en-US" sz="2800" b="1" dirty="0">
                <a:solidFill>
                  <a:srgbClr val="C00000"/>
                </a:solidFill>
                <a:latin typeface="黑体" panose="02010609060101010101" pitchFamily="49" charset="-122"/>
                <a:ea typeface="黑体" panose="02010609060101010101" pitchFamily="49" charset="-122"/>
              </a:rPr>
              <a:t>法治</a:t>
            </a:r>
            <a:r>
              <a:rPr lang="zh-CN" altLang="en-US" dirty="0"/>
              <a:t> </a:t>
            </a:r>
            <a:endParaRPr lang="zh-CN" altLang="en-US" dirty="0"/>
          </a:p>
        </p:txBody>
      </p:sp>
      <p:pic>
        <p:nvPicPr>
          <p:cNvPr id="18" name="图片 17"/>
          <p:cNvPicPr>
            <a:picLocks noChangeAspect="1"/>
          </p:cNvPicPr>
          <p:nvPr/>
        </p:nvPicPr>
        <p:blipFill>
          <a:blip r:embed="rId3">
            <a:clrChange>
              <a:clrFrom>
                <a:srgbClr val="FFFFFF"/>
              </a:clrFrom>
              <a:clrTo>
                <a:srgbClr val="FFFFFF">
                  <a:alpha val="0"/>
                </a:srgbClr>
              </a:clrTo>
            </a:clrChange>
          </a:blip>
          <a:stretch>
            <a:fillRect/>
          </a:stretch>
        </p:blipFill>
        <p:spPr>
          <a:xfrm>
            <a:off x="3207385" y="3011170"/>
            <a:ext cx="5886450" cy="4931410"/>
          </a:xfrm>
          <a:prstGeom prst="rect">
            <a:avLst/>
          </a:prstGeom>
        </p:spPr>
      </p:pic>
      <p:sp>
        <p:nvSpPr>
          <p:cNvPr id="13" name="矩形 12"/>
          <p:cNvSpPr/>
          <p:nvPr/>
        </p:nvSpPr>
        <p:spPr>
          <a:xfrm>
            <a:off x="4269886" y="104775"/>
            <a:ext cx="4663440" cy="668020"/>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在法治下转让“权杖 ”</a:t>
            </a:r>
            <a:r>
              <a:rPr lang="zh-CN" altLang="en-US" sz="2800" dirty="0">
                <a:latin typeface="华文仿宋" panose="02010600040101010101" charset="-122"/>
                <a:ea typeface="华文仿宋" panose="02010600040101010101" charset="-122"/>
                <a:cs typeface="华文仿宋" panose="02010600040101010101" charset="-122"/>
              </a:rPr>
              <a:t> </a:t>
            </a:r>
            <a:endParaRPr lang="zh-CN" altLang="en-US" sz="2800" dirty="0">
              <a:latin typeface="华文仿宋" panose="02010600040101010101" charset="-122"/>
              <a:ea typeface="华文仿宋" panose="02010600040101010101" charset="-122"/>
              <a:cs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表格 9"/>
          <p:cNvGraphicFramePr/>
          <p:nvPr>
            <p:custDataLst>
              <p:tags r:id="rId1"/>
            </p:custDataLst>
          </p:nvPr>
        </p:nvGraphicFramePr>
        <p:xfrm>
          <a:off x="1828800" y="1470174"/>
          <a:ext cx="8534400" cy="4498848"/>
        </p:xfrm>
        <a:graphic>
          <a:graphicData uri="http://schemas.openxmlformats.org/drawingml/2006/table">
            <a:tbl>
              <a:tblPr firstRow="1" bandRow="1">
                <a:tableStyleId>{5C22544A-7EE6-4342-B048-85BDC9FD1C3A}</a:tableStyleId>
              </a:tblPr>
              <a:tblGrid>
                <a:gridCol w="2745105"/>
                <a:gridCol w="2944495"/>
                <a:gridCol w="2844800"/>
              </a:tblGrid>
              <a:tr h="749300">
                <a:tc>
                  <a:txBody>
                    <a:bodyPr/>
                    <a:lstStyle/>
                    <a:p>
                      <a:pPr algn="ctr">
                        <a:lnSpc>
                          <a:spcPct val="180000"/>
                        </a:lnSpc>
                        <a:buNone/>
                      </a:pPr>
                      <a:endParaRPr lang="zh-CN" altLang="en-US" sz="2400"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lstStyle/>
                    <a:p>
                      <a:pPr algn="ctr">
                        <a:lnSpc>
                          <a:spcPct val="180000"/>
                        </a:lnSpc>
                        <a:buNone/>
                      </a:pPr>
                      <a:r>
                        <a:rPr lang="zh-CN" altLang="en-US" sz="2400" dirty="0">
                          <a:solidFill>
                            <a:srgbClr val="3B322C"/>
                          </a:solidFill>
                          <a:latin typeface="黑体" panose="02010609060101010101" pitchFamily="49" charset="-122"/>
                          <a:ea typeface="黑体" panose="02010609060101010101" pitchFamily="49" charset="-122"/>
                        </a:rPr>
                        <a:t>资产阶级革命前</a:t>
                      </a:r>
                      <a:endParaRPr lang="zh-CN" altLang="en-US" sz="2400"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lstStyle/>
                    <a:p>
                      <a:pPr algn="ctr">
                        <a:lnSpc>
                          <a:spcPct val="180000"/>
                        </a:lnSpc>
                        <a:buNone/>
                      </a:pPr>
                      <a:r>
                        <a:rPr lang="zh-CN" altLang="en-US" sz="2400" dirty="0">
                          <a:solidFill>
                            <a:srgbClr val="3B322C"/>
                          </a:solidFill>
                          <a:latin typeface="黑体" panose="02010609060101010101" pitchFamily="49" charset="-122"/>
                          <a:ea typeface="黑体" panose="02010609060101010101" pitchFamily="49" charset="-122"/>
                        </a:rPr>
                        <a:t>资产阶级革命后</a:t>
                      </a:r>
                      <a:endParaRPr lang="zh-CN" altLang="en-US" sz="2400"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r>
              <a:tr h="381000">
                <a:tc>
                  <a:txBody>
                    <a:bodyPr/>
                    <a:lstStyle/>
                    <a:p>
                      <a:pPr algn="ctr">
                        <a:lnSpc>
                          <a:spcPct val="180000"/>
                        </a:lnSpc>
                        <a:buNone/>
                      </a:pPr>
                      <a:r>
                        <a:rPr lang="zh-CN" altLang="en-US" sz="2400" b="1" dirty="0">
                          <a:solidFill>
                            <a:srgbClr val="3B322C"/>
                          </a:solidFill>
                          <a:latin typeface="黑体" panose="02010609060101010101" pitchFamily="49" charset="-122"/>
                          <a:ea typeface="黑体" panose="02010609060101010101" pitchFamily="49" charset="-122"/>
                        </a:rPr>
                        <a:t>国家制度</a:t>
                      </a:r>
                      <a:endParaRPr lang="zh-CN" altLang="en-US" sz="2400" b="1"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lstStyle/>
                    <a:p>
                      <a:pPr algn="ctr">
                        <a:lnSpc>
                          <a:spcPct val="180000"/>
                        </a:lnSpc>
                        <a:buNone/>
                      </a:pPr>
                      <a:endParaRPr lang="zh-CN" altLang="en-US" sz="2400" b="1"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lstStyle/>
                    <a:p>
                      <a:pPr algn="ctr">
                        <a:lnSpc>
                          <a:spcPct val="180000"/>
                        </a:lnSpc>
                        <a:buNone/>
                      </a:pPr>
                      <a:endParaRPr lang="zh-CN" altLang="en-US" sz="2400" b="1"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r>
              <a:tr h="457200">
                <a:tc>
                  <a:txBody>
                    <a:bodyPr/>
                    <a:lstStyle/>
                    <a:p>
                      <a:pPr algn="ctr">
                        <a:lnSpc>
                          <a:spcPct val="180000"/>
                        </a:lnSpc>
                        <a:buNone/>
                      </a:pPr>
                      <a:r>
                        <a:rPr lang="zh-CN" altLang="en-US" sz="2400" b="1" dirty="0">
                          <a:solidFill>
                            <a:srgbClr val="3B322C"/>
                          </a:solidFill>
                          <a:latin typeface="黑体" panose="02010609060101010101" pitchFamily="49" charset="-122"/>
                          <a:ea typeface="黑体" panose="02010609060101010101" pitchFamily="49" charset="-122"/>
                        </a:rPr>
                        <a:t>王权来源</a:t>
                      </a:r>
                      <a:endParaRPr lang="zh-CN" altLang="en-US" sz="2400" b="1"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lstStyle/>
                    <a:p>
                      <a:pPr algn="ctr">
                        <a:lnSpc>
                          <a:spcPct val="180000"/>
                        </a:lnSpc>
                        <a:buNone/>
                      </a:pPr>
                      <a:endParaRPr lang="zh-CN" altLang="en-US" sz="2400" b="1"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lstStyle/>
                    <a:p>
                      <a:pPr algn="ctr">
                        <a:lnSpc>
                          <a:spcPct val="180000"/>
                        </a:lnSpc>
                        <a:buNone/>
                      </a:pPr>
                      <a:endParaRPr lang="zh-CN" altLang="en-US" sz="2400" b="1"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r>
              <a:tr h="749300">
                <a:tc>
                  <a:txBody>
                    <a:bodyPr/>
                    <a:lstStyle/>
                    <a:p>
                      <a:pPr algn="ctr">
                        <a:lnSpc>
                          <a:spcPct val="180000"/>
                        </a:lnSpc>
                        <a:buNone/>
                      </a:pPr>
                      <a:r>
                        <a:rPr lang="zh-CN" altLang="en-US" sz="2400" b="1" dirty="0">
                          <a:solidFill>
                            <a:srgbClr val="3B322C"/>
                          </a:solidFill>
                          <a:latin typeface="黑体" panose="02010609060101010101" pitchFamily="49" charset="-122"/>
                          <a:ea typeface="黑体" panose="02010609060101010101" pitchFamily="49" charset="-122"/>
                        </a:rPr>
                        <a:t>议会与王权的关系</a:t>
                      </a:r>
                      <a:endParaRPr lang="zh-CN" altLang="en-US" sz="2400" b="1"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lstStyle/>
                    <a:p>
                      <a:pPr algn="ctr">
                        <a:lnSpc>
                          <a:spcPct val="180000"/>
                        </a:lnSpc>
                        <a:buNone/>
                      </a:pPr>
                      <a:endParaRPr lang="zh-CN" altLang="en-US" sz="2400" b="1"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lstStyle/>
                    <a:p>
                      <a:pPr algn="ctr">
                        <a:lnSpc>
                          <a:spcPct val="180000"/>
                        </a:lnSpc>
                        <a:buNone/>
                      </a:pPr>
                      <a:endParaRPr lang="zh-CN" altLang="en-US" sz="2400" b="1"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r>
              <a:tr h="381000">
                <a:tc>
                  <a:txBody>
                    <a:bodyPr/>
                    <a:lstStyle/>
                    <a:p>
                      <a:pPr algn="ctr">
                        <a:lnSpc>
                          <a:spcPct val="180000"/>
                        </a:lnSpc>
                        <a:buNone/>
                      </a:pPr>
                      <a:r>
                        <a:rPr lang="zh-CN" altLang="en-US" sz="2400" b="1" dirty="0">
                          <a:solidFill>
                            <a:srgbClr val="3B322C"/>
                          </a:solidFill>
                          <a:latin typeface="黑体" panose="02010609060101010101" pitchFamily="49" charset="-122"/>
                          <a:ea typeface="黑体" panose="02010609060101010101" pitchFamily="49" charset="-122"/>
                        </a:rPr>
                        <a:t>权力中心</a:t>
                      </a:r>
                      <a:endParaRPr lang="zh-CN" altLang="en-US" sz="2400" b="1"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lstStyle/>
                    <a:p>
                      <a:pPr algn="ctr">
                        <a:lnSpc>
                          <a:spcPct val="180000"/>
                        </a:lnSpc>
                        <a:buNone/>
                      </a:pPr>
                      <a:endParaRPr lang="zh-CN" altLang="en-US" sz="2400" b="1"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lstStyle/>
                    <a:p>
                      <a:pPr algn="ctr">
                        <a:lnSpc>
                          <a:spcPct val="180000"/>
                        </a:lnSpc>
                        <a:buNone/>
                      </a:pPr>
                      <a:endParaRPr lang="zh-CN" altLang="en-US" sz="2400" b="1"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r>
              <a:tr h="749300">
                <a:tc>
                  <a:txBody>
                    <a:bodyPr/>
                    <a:lstStyle/>
                    <a:p>
                      <a:pPr algn="ctr">
                        <a:lnSpc>
                          <a:spcPct val="180000"/>
                        </a:lnSpc>
                        <a:buNone/>
                      </a:pPr>
                      <a:r>
                        <a:rPr lang="zh-CN" altLang="en-US" sz="2400" b="1" dirty="0">
                          <a:solidFill>
                            <a:srgbClr val="3B322C"/>
                          </a:solidFill>
                          <a:latin typeface="黑体" panose="02010609060101010101" pitchFamily="49" charset="-122"/>
                          <a:ea typeface="黑体" panose="02010609060101010101" pitchFamily="49" charset="-122"/>
                        </a:rPr>
                        <a:t>统治方式</a:t>
                      </a:r>
                      <a:endParaRPr lang="zh-CN" altLang="en-US" sz="2400" b="1"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lstStyle/>
                    <a:p>
                      <a:pPr algn="ctr">
                        <a:lnSpc>
                          <a:spcPct val="180000"/>
                        </a:lnSpc>
                        <a:buNone/>
                      </a:pPr>
                      <a:endParaRPr lang="zh-CN" altLang="en-US" sz="2400" b="1"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lstStyle/>
                    <a:p>
                      <a:pPr algn="ctr">
                        <a:lnSpc>
                          <a:spcPct val="180000"/>
                        </a:lnSpc>
                        <a:buNone/>
                      </a:pPr>
                      <a:endParaRPr lang="zh-CN" altLang="en-US" sz="2400" b="1" dirty="0">
                        <a:solidFill>
                          <a:srgbClr val="3B322C"/>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r>
            </a:tbl>
          </a:graphicData>
        </a:graphic>
      </p:graphicFrame>
      <p:sp>
        <p:nvSpPr>
          <p:cNvPr id="12" name="矩形 11"/>
          <p:cNvSpPr/>
          <p:nvPr/>
        </p:nvSpPr>
        <p:spPr>
          <a:xfrm>
            <a:off x="4872355" y="2326789"/>
            <a:ext cx="2247265" cy="546100"/>
          </a:xfrm>
          <a:prstGeom prst="rect">
            <a:avLst/>
          </a:prstGeom>
          <a:ln>
            <a:solidFill>
              <a:srgbClr val="182E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dirty="0">
                <a:solidFill>
                  <a:srgbClr val="0070C0"/>
                </a:solidFill>
                <a:latin typeface="黑体" panose="02010609060101010101" pitchFamily="49" charset="-122"/>
                <a:ea typeface="黑体" panose="02010609060101010101" pitchFamily="49" charset="-122"/>
              </a:rPr>
              <a:t>君主专制</a:t>
            </a:r>
            <a:endParaRPr lang="zh-CN" altLang="en-US" sz="2400" b="1" dirty="0">
              <a:solidFill>
                <a:srgbClr val="0070C0"/>
              </a:solidFill>
              <a:latin typeface="黑体" panose="02010609060101010101" pitchFamily="49" charset="-122"/>
              <a:ea typeface="黑体" panose="02010609060101010101" pitchFamily="49" charset="-122"/>
            </a:endParaRPr>
          </a:p>
        </p:txBody>
      </p:sp>
      <p:sp>
        <p:nvSpPr>
          <p:cNvPr id="13" name="矩形 12"/>
          <p:cNvSpPr/>
          <p:nvPr/>
        </p:nvSpPr>
        <p:spPr>
          <a:xfrm>
            <a:off x="7898765" y="2326789"/>
            <a:ext cx="2160270" cy="546100"/>
          </a:xfrm>
          <a:prstGeom prst="rect">
            <a:avLst/>
          </a:prstGeom>
          <a:ln>
            <a:solidFill>
              <a:srgbClr val="B6202C"/>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dirty="0">
                <a:solidFill>
                  <a:srgbClr val="FF0000"/>
                </a:solidFill>
                <a:latin typeface="黑体" panose="02010609060101010101" pitchFamily="49" charset="-122"/>
                <a:ea typeface="黑体" panose="02010609060101010101" pitchFamily="49" charset="-122"/>
              </a:rPr>
              <a:t>君主立宪制</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14" name="矩形 13"/>
          <p:cNvSpPr/>
          <p:nvPr/>
        </p:nvSpPr>
        <p:spPr>
          <a:xfrm>
            <a:off x="4872355" y="3074819"/>
            <a:ext cx="2249170" cy="546100"/>
          </a:xfrm>
          <a:prstGeom prst="rect">
            <a:avLst/>
          </a:prstGeom>
          <a:ln>
            <a:solidFill>
              <a:srgbClr val="182E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dirty="0">
                <a:solidFill>
                  <a:srgbClr val="0070C0"/>
                </a:solidFill>
                <a:latin typeface="黑体" panose="02010609060101010101" pitchFamily="49" charset="-122"/>
                <a:ea typeface="黑体" panose="02010609060101010101" pitchFamily="49" charset="-122"/>
                <a:cs typeface="仿宋" panose="02010609060101010101" charset="-122"/>
              </a:rPr>
              <a:t>君主专制</a:t>
            </a:r>
            <a:r>
              <a:rPr lang="zh-CN" altLang="en-US" sz="2400" b="1" dirty="0">
                <a:solidFill>
                  <a:srgbClr val="FF0000"/>
                </a:solidFill>
                <a:latin typeface="黑体" panose="02010609060101010101" pitchFamily="49" charset="-122"/>
                <a:ea typeface="黑体" panose="02010609060101010101" pitchFamily="49" charset="-122"/>
                <a:cs typeface="仿宋" panose="02010609060101010101" charset="-122"/>
              </a:rPr>
              <a:t> </a:t>
            </a:r>
            <a:endParaRPr lang="zh-CN" altLang="en-US" sz="2400" b="1" dirty="0">
              <a:solidFill>
                <a:srgbClr val="FF0000"/>
              </a:solidFill>
              <a:latin typeface="黑体" panose="02010609060101010101" pitchFamily="49" charset="-122"/>
              <a:ea typeface="黑体" panose="02010609060101010101" pitchFamily="49" charset="-122"/>
              <a:cs typeface="仿宋" panose="02010609060101010101" charset="-122"/>
            </a:endParaRPr>
          </a:p>
        </p:txBody>
      </p:sp>
      <p:sp>
        <p:nvSpPr>
          <p:cNvPr id="15" name="矩形 14"/>
          <p:cNvSpPr/>
          <p:nvPr/>
        </p:nvSpPr>
        <p:spPr>
          <a:xfrm>
            <a:off x="7898765" y="3074819"/>
            <a:ext cx="2160270" cy="546100"/>
          </a:xfrm>
          <a:prstGeom prst="rect">
            <a:avLst/>
          </a:prstGeom>
          <a:ln>
            <a:solidFill>
              <a:srgbClr val="B6202C"/>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dirty="0">
                <a:solidFill>
                  <a:srgbClr val="FF0000"/>
                </a:solidFill>
                <a:latin typeface="黑体" panose="02010609060101010101" pitchFamily="49" charset="-122"/>
                <a:ea typeface="黑体" panose="02010609060101010101" pitchFamily="49" charset="-122"/>
              </a:rPr>
              <a:t>法律赋予</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16" name="矩形 15"/>
          <p:cNvSpPr/>
          <p:nvPr/>
        </p:nvSpPr>
        <p:spPr>
          <a:xfrm>
            <a:off x="4873625" y="3807609"/>
            <a:ext cx="2247900" cy="546100"/>
          </a:xfrm>
          <a:prstGeom prst="rect">
            <a:avLst/>
          </a:prstGeom>
          <a:ln>
            <a:solidFill>
              <a:srgbClr val="182E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dirty="0">
                <a:solidFill>
                  <a:srgbClr val="0070C0"/>
                </a:solidFill>
                <a:latin typeface="黑体" panose="02010609060101010101" pitchFamily="49" charset="-122"/>
                <a:ea typeface="黑体" panose="02010609060101010101" pitchFamily="49" charset="-122"/>
              </a:rPr>
              <a:t>王权限制议会</a:t>
            </a:r>
            <a:endParaRPr lang="zh-CN" altLang="en-US" sz="2400" b="1" dirty="0">
              <a:solidFill>
                <a:srgbClr val="0070C0"/>
              </a:solidFill>
              <a:latin typeface="黑体" panose="02010609060101010101" pitchFamily="49" charset="-122"/>
              <a:ea typeface="黑体" panose="02010609060101010101" pitchFamily="49" charset="-122"/>
            </a:endParaRPr>
          </a:p>
        </p:txBody>
      </p:sp>
      <p:sp>
        <p:nvSpPr>
          <p:cNvPr id="18" name="矩形 17"/>
          <p:cNvSpPr/>
          <p:nvPr/>
        </p:nvSpPr>
        <p:spPr>
          <a:xfrm>
            <a:off x="7898130" y="3807609"/>
            <a:ext cx="2160905" cy="546100"/>
          </a:xfrm>
          <a:prstGeom prst="rect">
            <a:avLst/>
          </a:prstGeom>
          <a:ln>
            <a:solidFill>
              <a:srgbClr val="B6202C"/>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dirty="0">
                <a:solidFill>
                  <a:srgbClr val="FF0000"/>
                </a:solidFill>
                <a:latin typeface="黑体" panose="02010609060101010101" pitchFamily="49" charset="-122"/>
                <a:ea typeface="黑体" panose="02010609060101010101" pitchFamily="49" charset="-122"/>
              </a:rPr>
              <a:t>议会限制王权</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19" name="矩形 18"/>
          <p:cNvSpPr/>
          <p:nvPr/>
        </p:nvSpPr>
        <p:spPr>
          <a:xfrm>
            <a:off x="4873625" y="4614059"/>
            <a:ext cx="2248535" cy="546100"/>
          </a:xfrm>
          <a:prstGeom prst="rect">
            <a:avLst/>
          </a:prstGeom>
          <a:ln>
            <a:solidFill>
              <a:srgbClr val="182E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dirty="0">
                <a:solidFill>
                  <a:srgbClr val="0070C0"/>
                </a:solidFill>
                <a:latin typeface="黑体" panose="02010609060101010101" pitchFamily="49" charset="-122"/>
                <a:ea typeface="黑体" panose="02010609060101010101" pitchFamily="49" charset="-122"/>
              </a:rPr>
              <a:t>国王</a:t>
            </a:r>
            <a:endParaRPr lang="zh-CN" altLang="en-US" sz="2400" b="1" dirty="0">
              <a:solidFill>
                <a:srgbClr val="0070C0"/>
              </a:solidFill>
              <a:latin typeface="黑体" panose="02010609060101010101" pitchFamily="49" charset="-122"/>
              <a:ea typeface="黑体" panose="02010609060101010101" pitchFamily="49" charset="-122"/>
            </a:endParaRPr>
          </a:p>
        </p:txBody>
      </p:sp>
      <p:sp>
        <p:nvSpPr>
          <p:cNvPr id="24" name="矩形 23"/>
          <p:cNvSpPr/>
          <p:nvPr/>
        </p:nvSpPr>
        <p:spPr>
          <a:xfrm>
            <a:off x="7898765" y="4614059"/>
            <a:ext cx="2160270" cy="546100"/>
          </a:xfrm>
          <a:prstGeom prst="rect">
            <a:avLst/>
          </a:prstGeom>
          <a:ln>
            <a:solidFill>
              <a:srgbClr val="B6202C"/>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dirty="0">
                <a:solidFill>
                  <a:srgbClr val="FF0000"/>
                </a:solidFill>
                <a:latin typeface="黑体" panose="02010609060101010101" pitchFamily="49" charset="-122"/>
                <a:ea typeface="黑体" panose="02010609060101010101" pitchFamily="49" charset="-122"/>
              </a:rPr>
              <a:t>议会</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25" name="矩形 24"/>
          <p:cNvSpPr/>
          <p:nvPr/>
        </p:nvSpPr>
        <p:spPr>
          <a:xfrm>
            <a:off x="4873625" y="5419874"/>
            <a:ext cx="2249170" cy="546100"/>
          </a:xfrm>
          <a:prstGeom prst="rect">
            <a:avLst/>
          </a:prstGeom>
          <a:ln>
            <a:solidFill>
              <a:srgbClr val="182E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dirty="0">
                <a:solidFill>
                  <a:srgbClr val="0070C0"/>
                </a:solidFill>
                <a:latin typeface="黑体" panose="02010609060101010101" pitchFamily="49" charset="-122"/>
                <a:ea typeface="黑体" panose="02010609060101010101" pitchFamily="49" charset="-122"/>
              </a:rPr>
              <a:t>人治</a:t>
            </a:r>
            <a:endParaRPr lang="zh-CN" altLang="en-US" sz="2400" b="1" dirty="0">
              <a:solidFill>
                <a:srgbClr val="0070C0"/>
              </a:solidFill>
              <a:latin typeface="黑体" panose="02010609060101010101" pitchFamily="49" charset="-122"/>
              <a:ea typeface="黑体" panose="02010609060101010101" pitchFamily="49" charset="-122"/>
            </a:endParaRPr>
          </a:p>
        </p:txBody>
      </p:sp>
      <p:sp>
        <p:nvSpPr>
          <p:cNvPr id="26" name="矩形 25"/>
          <p:cNvSpPr/>
          <p:nvPr/>
        </p:nvSpPr>
        <p:spPr>
          <a:xfrm>
            <a:off x="7998460" y="5419874"/>
            <a:ext cx="2061210" cy="546100"/>
          </a:xfrm>
          <a:prstGeom prst="rect">
            <a:avLst/>
          </a:prstGeom>
          <a:ln>
            <a:solidFill>
              <a:srgbClr val="B6202C"/>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dirty="0">
                <a:solidFill>
                  <a:srgbClr val="FF0000"/>
                </a:solidFill>
                <a:latin typeface="黑体" panose="02010609060101010101" pitchFamily="49" charset="-122"/>
                <a:ea typeface="黑体" panose="02010609060101010101" pitchFamily="49" charset="-122"/>
              </a:rPr>
              <a:t>法治</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17" name="矩形 16"/>
          <p:cNvSpPr/>
          <p:nvPr/>
        </p:nvSpPr>
        <p:spPr>
          <a:xfrm>
            <a:off x="4269886" y="104775"/>
            <a:ext cx="4663440" cy="668020"/>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在法治下转让“权杖 ”</a:t>
            </a:r>
            <a:r>
              <a:rPr lang="zh-CN" altLang="en-US" sz="2800" dirty="0">
                <a:latin typeface="华文仿宋" panose="02010600040101010101" charset="-122"/>
                <a:ea typeface="华文仿宋" panose="02010600040101010101" charset="-122"/>
                <a:cs typeface="华文仿宋" panose="02010600040101010101" charset="-122"/>
              </a:rPr>
              <a:t> </a:t>
            </a:r>
            <a:endParaRPr lang="zh-CN" altLang="en-US" sz="2800" dirty="0">
              <a:latin typeface="华文仿宋" panose="02010600040101010101" charset="-122"/>
              <a:ea typeface="华文仿宋" panose="02010600040101010101" charset="-122"/>
              <a:cs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P spid="15" grpId="0" bldLvl="0" animBg="1"/>
      <p:bldP spid="16" grpId="0" bldLvl="0" animBg="1"/>
      <p:bldP spid="18" grpId="0" bldLvl="0" animBg="1"/>
      <p:bldP spid="19" grpId="0" bldLvl="0" animBg="1"/>
      <p:bldP spid="24" grpId="0" bldLvl="0" animBg="1"/>
      <p:bldP spid="25" grpId="0" bldLvl="0" animBg="1"/>
      <p:bldP spid="26"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右箭头 6"/>
          <p:cNvSpPr/>
          <p:nvPr/>
        </p:nvSpPr>
        <p:spPr>
          <a:xfrm>
            <a:off x="1007745" y="2943754"/>
            <a:ext cx="10354945" cy="1444625"/>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8" name="矩形 7"/>
          <p:cNvSpPr/>
          <p:nvPr/>
        </p:nvSpPr>
        <p:spPr>
          <a:xfrm>
            <a:off x="3507741" y="3435879"/>
            <a:ext cx="1165860" cy="460375"/>
          </a:xfrm>
          <a:prstGeom prst="rect">
            <a:avLst/>
          </a:prstGeom>
          <a:noFill/>
          <a:ln>
            <a:noFill/>
          </a:ln>
        </p:spPr>
        <p:txBody>
          <a:bodyPr wrap="none" rtlCol="0" anchor="t">
            <a:spAutoFit/>
          </a:bodyPr>
          <a:lstStyle/>
          <a:p>
            <a:pPr algn="ctr"/>
            <a:r>
              <a:rPr lang="en-US" altLang="zh-CN" sz="2400" b="1">
                <a:solidFill>
                  <a:schemeClr val="tx1"/>
                </a:solidFill>
                <a:effectLst>
                  <a:outerShdw blurRad="38100" dist="19050" dir="2700000" algn="tl" rotWithShape="0">
                    <a:schemeClr val="dk1">
                      <a:alpha val="40000"/>
                    </a:schemeClr>
                  </a:outerShdw>
                </a:effectLst>
              </a:rPr>
              <a:t>1640</a:t>
            </a:r>
            <a:r>
              <a:rPr lang="zh-CN" altLang="en-US" sz="2400" b="1">
                <a:solidFill>
                  <a:schemeClr val="tx1"/>
                </a:solidFill>
                <a:effectLst>
                  <a:outerShdw blurRad="38100" dist="19050" dir="2700000" algn="tl" rotWithShape="0">
                    <a:schemeClr val="dk1">
                      <a:alpha val="40000"/>
                    </a:schemeClr>
                  </a:outerShdw>
                </a:effectLst>
              </a:rPr>
              <a:t>年</a:t>
            </a:r>
            <a:endParaRPr lang="zh-CN" altLang="en-US" sz="2400" b="1">
              <a:solidFill>
                <a:schemeClr val="tx1"/>
              </a:solidFill>
              <a:effectLst>
                <a:outerShdw blurRad="38100" dist="19050" dir="2700000" algn="tl" rotWithShape="0">
                  <a:schemeClr val="dk1">
                    <a:alpha val="40000"/>
                  </a:schemeClr>
                </a:outerShdw>
              </a:effectLst>
            </a:endParaRPr>
          </a:p>
        </p:txBody>
      </p:sp>
      <p:sp>
        <p:nvSpPr>
          <p:cNvPr id="9" name="矩形 8"/>
          <p:cNvSpPr/>
          <p:nvPr/>
        </p:nvSpPr>
        <p:spPr>
          <a:xfrm>
            <a:off x="2174241" y="3435879"/>
            <a:ext cx="1165860" cy="460375"/>
          </a:xfrm>
          <a:prstGeom prst="rect">
            <a:avLst/>
          </a:prstGeom>
          <a:noFill/>
          <a:ln>
            <a:noFill/>
          </a:ln>
        </p:spPr>
        <p:txBody>
          <a:bodyPr wrap="none" rtlCol="0" anchor="t">
            <a:spAutoFit/>
          </a:bodyPr>
          <a:lstStyle/>
          <a:p>
            <a:pPr algn="ctr"/>
            <a:r>
              <a:rPr lang="en-US" altLang="zh-CN" sz="2400" b="1">
                <a:solidFill>
                  <a:schemeClr val="tx1"/>
                </a:solidFill>
                <a:effectLst>
                  <a:outerShdw blurRad="38100" dist="19050" dir="2700000" algn="tl" rotWithShape="0">
                    <a:schemeClr val="dk1">
                      <a:alpha val="40000"/>
                    </a:schemeClr>
                  </a:outerShdw>
                </a:effectLst>
              </a:rPr>
              <a:t>1628</a:t>
            </a:r>
            <a:r>
              <a:rPr lang="zh-CN" altLang="en-US" sz="2400" b="1">
                <a:solidFill>
                  <a:schemeClr val="tx1"/>
                </a:solidFill>
                <a:effectLst>
                  <a:outerShdw blurRad="38100" dist="19050" dir="2700000" algn="tl" rotWithShape="0">
                    <a:schemeClr val="dk1">
                      <a:alpha val="40000"/>
                    </a:schemeClr>
                  </a:outerShdw>
                </a:effectLst>
              </a:rPr>
              <a:t>年</a:t>
            </a:r>
            <a:endParaRPr lang="zh-CN" altLang="en-US" sz="2400" b="1">
              <a:solidFill>
                <a:schemeClr val="tx1"/>
              </a:solidFill>
              <a:effectLst>
                <a:outerShdw blurRad="38100" dist="19050" dir="2700000" algn="tl" rotWithShape="0">
                  <a:schemeClr val="dk1">
                    <a:alpha val="40000"/>
                  </a:schemeClr>
                </a:outerShdw>
              </a:effectLst>
            </a:endParaRPr>
          </a:p>
        </p:txBody>
      </p:sp>
      <p:sp>
        <p:nvSpPr>
          <p:cNvPr id="11" name="矩形 10"/>
          <p:cNvSpPr/>
          <p:nvPr/>
        </p:nvSpPr>
        <p:spPr>
          <a:xfrm>
            <a:off x="1007745" y="3435879"/>
            <a:ext cx="1165860" cy="460375"/>
          </a:xfrm>
          <a:prstGeom prst="rect">
            <a:avLst/>
          </a:prstGeom>
          <a:noFill/>
          <a:ln>
            <a:noFill/>
          </a:ln>
        </p:spPr>
        <p:txBody>
          <a:bodyPr wrap="none" rtlCol="0" anchor="t">
            <a:spAutoFit/>
          </a:bodyPr>
          <a:lstStyle/>
          <a:p>
            <a:pPr algn="ctr"/>
            <a:r>
              <a:rPr lang="en-US" altLang="zh-CN" sz="2400" b="1">
                <a:solidFill>
                  <a:schemeClr val="tx1"/>
                </a:solidFill>
                <a:effectLst>
                  <a:outerShdw blurRad="38100" dist="19050" dir="2700000" algn="tl" rotWithShape="0">
                    <a:schemeClr val="dk1">
                      <a:alpha val="40000"/>
                    </a:schemeClr>
                  </a:outerShdw>
                </a:effectLst>
              </a:rPr>
              <a:t>1215</a:t>
            </a:r>
            <a:r>
              <a:rPr lang="zh-CN" altLang="en-US" sz="2400" b="1">
                <a:solidFill>
                  <a:schemeClr val="tx1"/>
                </a:solidFill>
                <a:effectLst>
                  <a:outerShdw blurRad="38100" dist="19050" dir="2700000" algn="tl" rotWithShape="0">
                    <a:schemeClr val="dk1">
                      <a:alpha val="40000"/>
                    </a:schemeClr>
                  </a:outerShdw>
                </a:effectLst>
              </a:rPr>
              <a:t>年</a:t>
            </a:r>
            <a:endParaRPr lang="zh-CN" altLang="en-US" sz="2400" b="1">
              <a:solidFill>
                <a:schemeClr val="tx1"/>
              </a:solidFill>
              <a:effectLst>
                <a:outerShdw blurRad="38100" dist="19050" dir="2700000" algn="tl" rotWithShape="0">
                  <a:schemeClr val="dk1">
                    <a:alpha val="40000"/>
                  </a:schemeClr>
                </a:outerShdw>
              </a:effectLst>
            </a:endParaRPr>
          </a:p>
        </p:txBody>
      </p:sp>
      <p:sp>
        <p:nvSpPr>
          <p:cNvPr id="17" name="矩形 16"/>
          <p:cNvSpPr/>
          <p:nvPr/>
        </p:nvSpPr>
        <p:spPr>
          <a:xfrm>
            <a:off x="4674236" y="3435879"/>
            <a:ext cx="1165860" cy="460375"/>
          </a:xfrm>
          <a:prstGeom prst="rect">
            <a:avLst/>
          </a:prstGeom>
          <a:noFill/>
          <a:ln>
            <a:noFill/>
          </a:ln>
        </p:spPr>
        <p:txBody>
          <a:bodyPr wrap="none" rtlCol="0" anchor="t">
            <a:spAutoFit/>
          </a:bodyPr>
          <a:lstStyle/>
          <a:p>
            <a:pPr algn="ctr"/>
            <a:r>
              <a:rPr lang="en-US" altLang="zh-CN" sz="2400" b="1">
                <a:solidFill>
                  <a:schemeClr val="tx1"/>
                </a:solidFill>
                <a:effectLst>
                  <a:outerShdw blurRad="38100" dist="19050" dir="2700000" algn="tl" rotWithShape="0">
                    <a:schemeClr val="dk1">
                      <a:alpha val="40000"/>
                    </a:schemeClr>
                  </a:outerShdw>
                </a:effectLst>
              </a:rPr>
              <a:t>1642</a:t>
            </a:r>
            <a:r>
              <a:rPr lang="zh-CN" altLang="en-US" sz="2400" b="1">
                <a:solidFill>
                  <a:schemeClr val="tx1"/>
                </a:solidFill>
                <a:effectLst>
                  <a:outerShdw blurRad="38100" dist="19050" dir="2700000" algn="tl" rotWithShape="0">
                    <a:schemeClr val="dk1">
                      <a:alpha val="40000"/>
                    </a:schemeClr>
                  </a:outerShdw>
                </a:effectLst>
              </a:rPr>
              <a:t>年</a:t>
            </a:r>
            <a:endParaRPr lang="zh-CN" altLang="en-US" sz="2400" b="1">
              <a:solidFill>
                <a:schemeClr val="tx1"/>
              </a:solidFill>
              <a:effectLst>
                <a:outerShdw blurRad="38100" dist="19050" dir="2700000" algn="tl" rotWithShape="0">
                  <a:schemeClr val="dk1">
                    <a:alpha val="40000"/>
                  </a:schemeClr>
                </a:outerShdw>
              </a:effectLst>
            </a:endParaRPr>
          </a:p>
        </p:txBody>
      </p:sp>
      <p:sp>
        <p:nvSpPr>
          <p:cNvPr id="20" name="矩形 19"/>
          <p:cNvSpPr/>
          <p:nvPr/>
        </p:nvSpPr>
        <p:spPr>
          <a:xfrm>
            <a:off x="6007736" y="3435879"/>
            <a:ext cx="1165860" cy="460375"/>
          </a:xfrm>
          <a:prstGeom prst="rect">
            <a:avLst/>
          </a:prstGeom>
          <a:noFill/>
          <a:ln>
            <a:noFill/>
          </a:ln>
        </p:spPr>
        <p:txBody>
          <a:bodyPr wrap="none" rtlCol="0" anchor="t">
            <a:spAutoFit/>
          </a:bodyPr>
          <a:lstStyle/>
          <a:p>
            <a:pPr algn="ctr"/>
            <a:r>
              <a:rPr lang="en-US" altLang="zh-CN" sz="2400" b="1">
                <a:solidFill>
                  <a:schemeClr val="tx1"/>
                </a:solidFill>
                <a:effectLst>
                  <a:outerShdw blurRad="38100" dist="19050" dir="2700000" algn="tl" rotWithShape="0">
                    <a:schemeClr val="dk1">
                      <a:alpha val="40000"/>
                    </a:schemeClr>
                  </a:outerShdw>
                </a:effectLst>
              </a:rPr>
              <a:t>1649</a:t>
            </a:r>
            <a:r>
              <a:rPr lang="zh-CN" altLang="en-US" sz="2400" b="1">
                <a:solidFill>
                  <a:schemeClr val="tx1"/>
                </a:solidFill>
                <a:effectLst>
                  <a:outerShdw blurRad="38100" dist="19050" dir="2700000" algn="tl" rotWithShape="0">
                    <a:schemeClr val="dk1">
                      <a:alpha val="40000"/>
                    </a:schemeClr>
                  </a:outerShdw>
                </a:effectLst>
              </a:rPr>
              <a:t>年</a:t>
            </a:r>
            <a:endParaRPr lang="zh-CN" altLang="en-US" sz="2400" b="1">
              <a:solidFill>
                <a:schemeClr val="tx1"/>
              </a:solidFill>
              <a:effectLst>
                <a:outerShdw blurRad="38100" dist="19050" dir="2700000" algn="tl" rotWithShape="0">
                  <a:schemeClr val="dk1">
                    <a:alpha val="40000"/>
                  </a:schemeClr>
                </a:outerShdw>
              </a:effectLst>
            </a:endParaRPr>
          </a:p>
        </p:txBody>
      </p:sp>
      <p:sp>
        <p:nvSpPr>
          <p:cNvPr id="21" name="矩形 20"/>
          <p:cNvSpPr/>
          <p:nvPr/>
        </p:nvSpPr>
        <p:spPr>
          <a:xfrm>
            <a:off x="7174231" y="3435879"/>
            <a:ext cx="1165860" cy="460375"/>
          </a:xfrm>
          <a:prstGeom prst="rect">
            <a:avLst/>
          </a:prstGeom>
          <a:noFill/>
          <a:ln>
            <a:noFill/>
          </a:ln>
        </p:spPr>
        <p:txBody>
          <a:bodyPr wrap="none" rtlCol="0" anchor="t">
            <a:spAutoFit/>
          </a:bodyPr>
          <a:lstStyle/>
          <a:p>
            <a:pPr algn="ctr"/>
            <a:r>
              <a:rPr lang="en-US" altLang="zh-CN" sz="2400" b="1">
                <a:solidFill>
                  <a:schemeClr val="tx1"/>
                </a:solidFill>
                <a:effectLst>
                  <a:outerShdw blurRad="38100" dist="19050" dir="2700000" algn="tl" rotWithShape="0">
                    <a:schemeClr val="dk1">
                      <a:alpha val="40000"/>
                    </a:schemeClr>
                  </a:outerShdw>
                </a:effectLst>
              </a:rPr>
              <a:t>1660</a:t>
            </a:r>
            <a:r>
              <a:rPr lang="zh-CN" altLang="en-US" sz="2400" b="1">
                <a:solidFill>
                  <a:schemeClr val="tx1"/>
                </a:solidFill>
                <a:effectLst>
                  <a:outerShdw blurRad="38100" dist="19050" dir="2700000" algn="tl" rotWithShape="0">
                    <a:schemeClr val="dk1">
                      <a:alpha val="40000"/>
                    </a:schemeClr>
                  </a:outerShdw>
                </a:effectLst>
              </a:rPr>
              <a:t>年</a:t>
            </a:r>
            <a:endParaRPr lang="zh-CN" altLang="en-US" sz="2400" b="1">
              <a:solidFill>
                <a:schemeClr val="tx1"/>
              </a:solidFill>
              <a:effectLst>
                <a:outerShdw blurRad="38100" dist="19050" dir="2700000" algn="tl" rotWithShape="0">
                  <a:schemeClr val="dk1">
                    <a:alpha val="40000"/>
                  </a:schemeClr>
                </a:outerShdw>
              </a:effectLst>
            </a:endParaRPr>
          </a:p>
        </p:txBody>
      </p:sp>
      <p:sp>
        <p:nvSpPr>
          <p:cNvPr id="22" name="矩形 21"/>
          <p:cNvSpPr/>
          <p:nvPr/>
        </p:nvSpPr>
        <p:spPr>
          <a:xfrm>
            <a:off x="8340726" y="3435879"/>
            <a:ext cx="1165860" cy="460375"/>
          </a:xfrm>
          <a:prstGeom prst="rect">
            <a:avLst/>
          </a:prstGeom>
          <a:noFill/>
          <a:ln>
            <a:noFill/>
          </a:ln>
        </p:spPr>
        <p:txBody>
          <a:bodyPr wrap="none" rtlCol="0" anchor="t">
            <a:spAutoFit/>
          </a:bodyPr>
          <a:lstStyle/>
          <a:p>
            <a:pPr algn="ctr"/>
            <a:r>
              <a:rPr lang="en-US" altLang="zh-CN" sz="2400" b="1">
                <a:solidFill>
                  <a:schemeClr val="tx1"/>
                </a:solidFill>
                <a:effectLst>
                  <a:outerShdw blurRad="38100" dist="19050" dir="2700000" algn="tl" rotWithShape="0">
                    <a:schemeClr val="dk1">
                      <a:alpha val="40000"/>
                    </a:schemeClr>
                  </a:outerShdw>
                </a:effectLst>
              </a:rPr>
              <a:t>1688</a:t>
            </a:r>
            <a:r>
              <a:rPr lang="zh-CN" altLang="en-US" sz="2400" b="1">
                <a:solidFill>
                  <a:schemeClr val="tx1"/>
                </a:solidFill>
                <a:effectLst>
                  <a:outerShdw blurRad="38100" dist="19050" dir="2700000" algn="tl" rotWithShape="0">
                    <a:schemeClr val="dk1">
                      <a:alpha val="40000"/>
                    </a:schemeClr>
                  </a:outerShdw>
                </a:effectLst>
              </a:rPr>
              <a:t>年</a:t>
            </a:r>
            <a:endParaRPr lang="zh-CN" altLang="en-US" sz="2400" b="1">
              <a:solidFill>
                <a:schemeClr val="tx1"/>
              </a:solidFill>
              <a:effectLst>
                <a:outerShdw blurRad="38100" dist="19050" dir="2700000" algn="tl" rotWithShape="0">
                  <a:schemeClr val="dk1">
                    <a:alpha val="40000"/>
                  </a:schemeClr>
                </a:outerShdw>
              </a:effectLst>
            </a:endParaRPr>
          </a:p>
        </p:txBody>
      </p:sp>
      <p:sp>
        <p:nvSpPr>
          <p:cNvPr id="23" name="矩形 22"/>
          <p:cNvSpPr/>
          <p:nvPr/>
        </p:nvSpPr>
        <p:spPr>
          <a:xfrm>
            <a:off x="9507221" y="3435879"/>
            <a:ext cx="1165860" cy="460375"/>
          </a:xfrm>
          <a:prstGeom prst="rect">
            <a:avLst/>
          </a:prstGeom>
          <a:noFill/>
          <a:ln>
            <a:noFill/>
          </a:ln>
        </p:spPr>
        <p:txBody>
          <a:bodyPr wrap="none" rtlCol="0" anchor="t">
            <a:spAutoFit/>
          </a:bodyPr>
          <a:lstStyle/>
          <a:p>
            <a:pPr algn="ctr"/>
            <a:r>
              <a:rPr lang="en-US" altLang="zh-CN" sz="2400" b="1">
                <a:solidFill>
                  <a:schemeClr val="tx1"/>
                </a:solidFill>
                <a:effectLst>
                  <a:outerShdw blurRad="38100" dist="19050" dir="2700000" algn="tl" rotWithShape="0">
                    <a:schemeClr val="dk1">
                      <a:alpha val="40000"/>
                    </a:schemeClr>
                  </a:outerShdw>
                </a:effectLst>
              </a:rPr>
              <a:t>1689</a:t>
            </a:r>
            <a:r>
              <a:rPr lang="zh-CN" altLang="en-US" sz="2400" b="1">
                <a:solidFill>
                  <a:schemeClr val="tx1"/>
                </a:solidFill>
                <a:effectLst>
                  <a:outerShdw blurRad="38100" dist="19050" dir="2700000" algn="tl" rotWithShape="0">
                    <a:schemeClr val="dk1">
                      <a:alpha val="40000"/>
                    </a:schemeClr>
                  </a:outerShdw>
                </a:effectLst>
              </a:rPr>
              <a:t>年</a:t>
            </a:r>
            <a:endParaRPr lang="zh-CN" altLang="en-US" sz="2400" b="1">
              <a:solidFill>
                <a:schemeClr val="tx1"/>
              </a:solidFill>
              <a:effectLst>
                <a:outerShdw blurRad="38100" dist="19050" dir="2700000" algn="tl" rotWithShape="0">
                  <a:schemeClr val="dk1">
                    <a:alpha val="40000"/>
                  </a:schemeClr>
                </a:outerShdw>
              </a:effectLst>
            </a:endParaRPr>
          </a:p>
        </p:txBody>
      </p:sp>
      <p:sp>
        <p:nvSpPr>
          <p:cNvPr id="27" name="文本框 26"/>
          <p:cNvSpPr txBox="1"/>
          <p:nvPr/>
        </p:nvSpPr>
        <p:spPr>
          <a:xfrm>
            <a:off x="666115" y="2442739"/>
            <a:ext cx="1850390" cy="521970"/>
          </a:xfrm>
          <a:prstGeom prst="rect">
            <a:avLst/>
          </a:prstGeom>
          <a:noFill/>
        </p:spPr>
        <p:txBody>
          <a:bodyPr wrap="square" rtlCol="0">
            <a:spAutoFit/>
          </a:bodyPr>
          <a:lstStyle/>
          <a:p>
            <a:r>
              <a:rPr lang="zh-CN" altLang="en-US" sz="2800" b="1" dirty="0">
                <a:solidFill>
                  <a:srgbClr val="C00000"/>
                </a:solidFill>
                <a:latin typeface="黑体" panose="02010609060101010101" pitchFamily="49" charset="-122"/>
                <a:ea typeface="黑体" panose="02010609060101010101" pitchFamily="49" charset="-122"/>
              </a:rPr>
              <a:t>《大宪章》</a:t>
            </a:r>
            <a:endParaRPr lang="zh-CN" altLang="en-US" sz="2800" b="1" dirty="0">
              <a:solidFill>
                <a:srgbClr val="C00000"/>
              </a:solidFill>
              <a:latin typeface="黑体" panose="02010609060101010101" pitchFamily="49" charset="-122"/>
              <a:ea typeface="黑体" panose="02010609060101010101" pitchFamily="49" charset="-122"/>
            </a:endParaRPr>
          </a:p>
        </p:txBody>
      </p:sp>
      <p:sp>
        <p:nvSpPr>
          <p:cNvPr id="28" name="文本框 27"/>
          <p:cNvSpPr txBox="1"/>
          <p:nvPr/>
        </p:nvSpPr>
        <p:spPr>
          <a:xfrm>
            <a:off x="1541780" y="4180099"/>
            <a:ext cx="2431415" cy="521970"/>
          </a:xfrm>
          <a:prstGeom prst="rect">
            <a:avLst/>
          </a:prstGeom>
          <a:noFill/>
        </p:spPr>
        <p:txBody>
          <a:bodyPr wrap="square" rtlCol="0">
            <a:spAutoFit/>
          </a:bodyPr>
          <a:lstStyle/>
          <a:p>
            <a:pPr algn="l"/>
            <a:r>
              <a:rPr lang="zh-CN" altLang="en-US" sz="2800" b="1" dirty="0">
                <a:solidFill>
                  <a:srgbClr val="C00000"/>
                </a:solidFill>
                <a:latin typeface="黑体" panose="02010609060101010101" pitchFamily="49" charset="-122"/>
                <a:ea typeface="黑体" panose="02010609060101010101" pitchFamily="49" charset="-122"/>
              </a:rPr>
              <a:t>《权利请愿书》</a:t>
            </a:r>
            <a:endParaRPr lang="zh-CN" altLang="en-US" sz="2800" b="1" dirty="0">
              <a:solidFill>
                <a:srgbClr val="C00000"/>
              </a:solidFill>
              <a:latin typeface="黑体" panose="02010609060101010101" pitchFamily="49" charset="-122"/>
              <a:ea typeface="黑体" panose="02010609060101010101" pitchFamily="49" charset="-122"/>
            </a:endParaRPr>
          </a:p>
        </p:txBody>
      </p:sp>
      <p:sp>
        <p:nvSpPr>
          <p:cNvPr id="30" name="文本框 29"/>
          <p:cNvSpPr txBox="1"/>
          <p:nvPr/>
        </p:nvSpPr>
        <p:spPr>
          <a:xfrm>
            <a:off x="3283585" y="2226839"/>
            <a:ext cx="1615440" cy="953135"/>
          </a:xfrm>
          <a:prstGeom prst="rect">
            <a:avLst/>
          </a:prstGeom>
          <a:noFill/>
        </p:spPr>
        <p:txBody>
          <a:bodyPr wrap="square" rtlCol="0">
            <a:spAutoFit/>
          </a:bodyPr>
          <a:lstStyle/>
          <a:p>
            <a:r>
              <a:rPr lang="zh-CN" altLang="en-US" sz="2800" b="1" dirty="0">
                <a:solidFill>
                  <a:srgbClr val="C00000"/>
                </a:solidFill>
                <a:latin typeface="黑体" panose="02010609060101010101" pitchFamily="49" charset="-122"/>
                <a:ea typeface="黑体" panose="02010609060101010101" pitchFamily="49" charset="-122"/>
              </a:rPr>
              <a:t>重开议会，革命爆发</a:t>
            </a:r>
            <a:endParaRPr lang="zh-CN" altLang="en-US" sz="2800" b="1" dirty="0">
              <a:solidFill>
                <a:srgbClr val="C00000"/>
              </a:solidFill>
              <a:latin typeface="黑体" panose="02010609060101010101" pitchFamily="49" charset="-122"/>
              <a:ea typeface="黑体" panose="02010609060101010101" pitchFamily="49" charset="-122"/>
            </a:endParaRPr>
          </a:p>
        </p:txBody>
      </p:sp>
      <p:sp>
        <p:nvSpPr>
          <p:cNvPr id="31" name="文本框 30"/>
          <p:cNvSpPr txBox="1"/>
          <p:nvPr/>
        </p:nvSpPr>
        <p:spPr>
          <a:xfrm>
            <a:off x="4392295" y="4180099"/>
            <a:ext cx="1615440" cy="521970"/>
          </a:xfrm>
          <a:prstGeom prst="rect">
            <a:avLst/>
          </a:prstGeom>
          <a:noFill/>
        </p:spPr>
        <p:txBody>
          <a:bodyPr wrap="square" rtlCol="0">
            <a:spAutoFit/>
          </a:bodyPr>
          <a:lstStyle/>
          <a:p>
            <a:r>
              <a:rPr lang="zh-CN" altLang="en-US" sz="2800" b="1" dirty="0">
                <a:solidFill>
                  <a:srgbClr val="C00000"/>
                </a:solidFill>
                <a:latin typeface="黑体" panose="02010609060101010101" pitchFamily="49" charset="-122"/>
                <a:ea typeface="黑体" panose="02010609060101010101" pitchFamily="49" charset="-122"/>
              </a:rPr>
              <a:t>内战爆发</a:t>
            </a:r>
            <a:r>
              <a:rPr lang="zh-CN" altLang="en-US" sz="2800" b="1" dirty="0">
                <a:latin typeface="华文仿宋" panose="02010600040101010101" charset="-122"/>
                <a:ea typeface="华文仿宋" panose="02010600040101010101" charset="-122"/>
              </a:rPr>
              <a:t> </a:t>
            </a:r>
            <a:endParaRPr lang="zh-CN" altLang="en-US" sz="2800" b="1" dirty="0">
              <a:latin typeface="华文仿宋" panose="02010600040101010101" charset="-122"/>
              <a:ea typeface="华文仿宋" panose="02010600040101010101" charset="-122"/>
            </a:endParaRPr>
          </a:p>
        </p:txBody>
      </p:sp>
      <p:sp>
        <p:nvSpPr>
          <p:cNvPr id="32" name="文本框 31"/>
          <p:cNvSpPr txBox="1"/>
          <p:nvPr/>
        </p:nvSpPr>
        <p:spPr>
          <a:xfrm>
            <a:off x="5474335" y="2226839"/>
            <a:ext cx="2592705" cy="953135"/>
          </a:xfrm>
          <a:prstGeom prst="rect">
            <a:avLst/>
          </a:prstGeom>
          <a:noFill/>
        </p:spPr>
        <p:txBody>
          <a:bodyPr wrap="square" rtlCol="0">
            <a:spAutoFit/>
          </a:bodyPr>
          <a:lstStyle/>
          <a:p>
            <a:pPr algn="l"/>
            <a:r>
              <a:rPr lang="zh-CN" altLang="en-US" sz="2800" b="1" dirty="0">
                <a:solidFill>
                  <a:srgbClr val="C00000"/>
                </a:solidFill>
                <a:latin typeface="黑体" panose="02010609060101010101" pitchFamily="49" charset="-122"/>
                <a:ea typeface="黑体" panose="02010609060101010101" pitchFamily="49" charset="-122"/>
              </a:rPr>
              <a:t>处死查理一世，建立共和国</a:t>
            </a:r>
            <a:endParaRPr lang="zh-CN" altLang="en-US" sz="2800" b="1" dirty="0">
              <a:solidFill>
                <a:srgbClr val="C00000"/>
              </a:solidFill>
              <a:latin typeface="黑体" panose="02010609060101010101" pitchFamily="49" charset="-122"/>
              <a:ea typeface="黑体" panose="02010609060101010101" pitchFamily="49" charset="-122"/>
            </a:endParaRPr>
          </a:p>
        </p:txBody>
      </p:sp>
      <p:sp>
        <p:nvSpPr>
          <p:cNvPr id="33" name="文本框 32"/>
          <p:cNvSpPr txBox="1"/>
          <p:nvPr/>
        </p:nvSpPr>
        <p:spPr>
          <a:xfrm>
            <a:off x="6949440" y="4180099"/>
            <a:ext cx="1615440" cy="521970"/>
          </a:xfrm>
          <a:prstGeom prst="rect">
            <a:avLst/>
          </a:prstGeom>
          <a:noFill/>
        </p:spPr>
        <p:txBody>
          <a:bodyPr wrap="square" rtlCol="0">
            <a:spAutoFit/>
          </a:bodyPr>
          <a:lstStyle/>
          <a:p>
            <a:pPr algn="l"/>
            <a:r>
              <a:rPr lang="zh-CN" altLang="en-US" sz="2800" b="1" dirty="0">
                <a:solidFill>
                  <a:srgbClr val="C00000"/>
                </a:solidFill>
                <a:latin typeface="黑体" panose="02010609060101010101" pitchFamily="49" charset="-122"/>
                <a:ea typeface="黑体" panose="02010609060101010101" pitchFamily="49" charset="-122"/>
              </a:rPr>
              <a:t>王朝复辟</a:t>
            </a:r>
            <a:endParaRPr lang="zh-CN" altLang="en-US" sz="2800" b="1" dirty="0">
              <a:solidFill>
                <a:srgbClr val="C00000"/>
              </a:solidFill>
              <a:latin typeface="黑体" panose="02010609060101010101" pitchFamily="49" charset="-122"/>
              <a:ea typeface="黑体" panose="02010609060101010101" pitchFamily="49" charset="-122"/>
            </a:endParaRPr>
          </a:p>
        </p:txBody>
      </p:sp>
      <p:sp>
        <p:nvSpPr>
          <p:cNvPr id="34" name="文本框 33"/>
          <p:cNvSpPr txBox="1"/>
          <p:nvPr/>
        </p:nvSpPr>
        <p:spPr>
          <a:xfrm>
            <a:off x="8067040" y="2442739"/>
            <a:ext cx="1615440" cy="521970"/>
          </a:xfrm>
          <a:prstGeom prst="rect">
            <a:avLst/>
          </a:prstGeom>
          <a:noFill/>
        </p:spPr>
        <p:txBody>
          <a:bodyPr wrap="square" rtlCol="0">
            <a:spAutoFit/>
          </a:bodyPr>
          <a:lstStyle/>
          <a:p>
            <a:r>
              <a:rPr lang="zh-CN" altLang="en-US" sz="2800" b="1" dirty="0">
                <a:solidFill>
                  <a:srgbClr val="C00000"/>
                </a:solidFill>
                <a:latin typeface="黑体" panose="02010609060101010101" pitchFamily="49" charset="-122"/>
                <a:ea typeface="黑体" panose="02010609060101010101" pitchFamily="49" charset="-122"/>
              </a:rPr>
              <a:t>光荣革命</a:t>
            </a:r>
            <a:endParaRPr lang="zh-CN" altLang="en-US" sz="2800" b="1" dirty="0">
              <a:solidFill>
                <a:srgbClr val="C00000"/>
              </a:solidFill>
              <a:latin typeface="黑体" panose="02010609060101010101" pitchFamily="49" charset="-122"/>
              <a:ea typeface="黑体" panose="02010609060101010101" pitchFamily="49" charset="-122"/>
            </a:endParaRPr>
          </a:p>
        </p:txBody>
      </p:sp>
      <p:sp>
        <p:nvSpPr>
          <p:cNvPr id="35" name="文本框 34"/>
          <p:cNvSpPr txBox="1"/>
          <p:nvPr/>
        </p:nvSpPr>
        <p:spPr>
          <a:xfrm>
            <a:off x="9040495" y="4180099"/>
            <a:ext cx="2099945" cy="521970"/>
          </a:xfrm>
          <a:prstGeom prst="rect">
            <a:avLst/>
          </a:prstGeom>
          <a:noFill/>
        </p:spPr>
        <p:txBody>
          <a:bodyPr wrap="square" rtlCol="0">
            <a:spAutoFit/>
          </a:bodyPr>
          <a:lstStyle/>
          <a:p>
            <a:pPr algn="l"/>
            <a:r>
              <a:rPr lang="zh-CN" altLang="en-US" sz="2800" b="1" dirty="0">
                <a:solidFill>
                  <a:srgbClr val="C00000"/>
                </a:solidFill>
                <a:latin typeface="黑体" panose="02010609060101010101" pitchFamily="49" charset="-122"/>
                <a:ea typeface="黑体" panose="02010609060101010101" pitchFamily="49" charset="-122"/>
              </a:rPr>
              <a:t>《权利法案》</a:t>
            </a:r>
            <a:endParaRPr lang="zh-CN" altLang="en-US" sz="2800" b="1" dirty="0">
              <a:solidFill>
                <a:srgbClr val="C00000"/>
              </a:solidFill>
              <a:latin typeface="黑体" panose="02010609060101010101" pitchFamily="49" charset="-122"/>
              <a:ea typeface="黑体" panose="02010609060101010101" pitchFamily="49" charset="-122"/>
            </a:endParaRPr>
          </a:p>
        </p:txBody>
      </p:sp>
      <p:sp>
        <p:nvSpPr>
          <p:cNvPr id="24" name="矩形 23"/>
          <p:cNvSpPr/>
          <p:nvPr/>
        </p:nvSpPr>
        <p:spPr>
          <a:xfrm>
            <a:off x="4269886" y="104775"/>
            <a:ext cx="4663440" cy="668020"/>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在法治下转让“权杖 ”</a:t>
            </a:r>
            <a:r>
              <a:rPr lang="zh-CN" altLang="en-US" sz="2800" dirty="0">
                <a:latin typeface="华文仿宋" panose="02010600040101010101" charset="-122"/>
                <a:ea typeface="华文仿宋" panose="02010600040101010101" charset="-122"/>
                <a:cs typeface="华文仿宋" panose="02010600040101010101" charset="-122"/>
              </a:rPr>
              <a:t> </a:t>
            </a:r>
            <a:endParaRPr lang="zh-CN" altLang="en-US" sz="2800" dirty="0">
              <a:latin typeface="华文仿宋" panose="02010600040101010101" charset="-122"/>
              <a:ea typeface="华文仿宋" panose="02010600040101010101" charset="-122"/>
              <a:cs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0" grpId="0"/>
      <p:bldP spid="31" grpId="0"/>
      <p:bldP spid="32" grpId="0"/>
      <p:bldP spid="33" grpId="0"/>
      <p:bldP spid="34"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15021406545513"/>
          <p:cNvPicPr>
            <a:picLocks noChangeAspect="1"/>
          </p:cNvPicPr>
          <p:nvPr/>
        </p:nvPicPr>
        <p:blipFill>
          <a:blip r:embed="rId1"/>
          <a:stretch>
            <a:fillRect/>
          </a:stretch>
        </p:blipFill>
        <p:spPr>
          <a:xfrm>
            <a:off x="-17145" y="31750"/>
            <a:ext cx="12209145" cy="6826885"/>
          </a:xfrm>
          <a:prstGeom prst="rect">
            <a:avLst/>
          </a:prstGeom>
        </p:spPr>
      </p:pic>
      <p:sp>
        <p:nvSpPr>
          <p:cNvPr id="12" name="矩形 11"/>
          <p:cNvSpPr/>
          <p:nvPr/>
        </p:nvSpPr>
        <p:spPr>
          <a:xfrm>
            <a:off x="4229101" y="269240"/>
            <a:ext cx="4349750" cy="708025"/>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在对比中寻思“权杖 ”</a:t>
            </a:r>
            <a:r>
              <a:rPr lang="zh-CN" altLang="en-US" dirty="0">
                <a:latin typeface="黑体" panose="02010609060101010101" pitchFamily="49" charset="-122"/>
                <a:ea typeface="黑体" panose="02010609060101010101" pitchFamily="49" charset="-122"/>
                <a:cs typeface="仿宋" panose="02010609060101010101" charset="-122"/>
              </a:rPr>
              <a:t> </a:t>
            </a:r>
            <a:endParaRPr lang="zh-CN" altLang="en-US" dirty="0">
              <a:latin typeface="黑体" panose="02010609060101010101" pitchFamily="49" charset="-122"/>
              <a:ea typeface="黑体" panose="02010609060101010101" pitchFamily="49" charset="-122"/>
              <a:cs typeface="仿宋" panose="02010609060101010101" charset="-122"/>
            </a:endParaRPr>
          </a:p>
        </p:txBody>
      </p:sp>
      <p:sp>
        <p:nvSpPr>
          <p:cNvPr id="8" name="椭圆 7"/>
          <p:cNvSpPr/>
          <p:nvPr/>
        </p:nvSpPr>
        <p:spPr>
          <a:xfrm>
            <a:off x="5154295" y="1178560"/>
            <a:ext cx="593090" cy="515620"/>
          </a:xfrm>
          <a:prstGeom prst="ellipse">
            <a:avLst/>
          </a:prstGeom>
          <a:noFill/>
          <a:ln w="50800">
            <a:solidFill>
              <a:srgbClr val="FF000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9" name="椭圆 8"/>
          <p:cNvSpPr/>
          <p:nvPr/>
        </p:nvSpPr>
        <p:spPr>
          <a:xfrm>
            <a:off x="9745980" y="1178560"/>
            <a:ext cx="1473200" cy="1134745"/>
          </a:xfrm>
          <a:prstGeom prst="ellipse">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a:extLst>
              <a:ext uri="{BEBA8EAE-BF5A-486C-A8C5-ECC9F3942E4B}">
                <a14:imgProps xmlns:a14="http://schemas.microsoft.com/office/drawing/2010/main">
                  <a14:imgLayer r:embed="rId3">
                    <a14:imgEffect>
                      <a14:backgroundRemoval t="18134" b="89965" l="3250" r="97250">
                        <a14:foregroundMark x1="44250" y1="23415" x2="50750" y2="21303"/>
                        <a14:foregroundMark x1="45750" y1="26937" x2="44250" y2="26232"/>
                        <a14:foregroundMark x1="43750" y1="21655" x2="43750" y2="21655"/>
                        <a14:foregroundMark x1="46750" y1="20246" x2="46750" y2="20246"/>
                        <a14:foregroundMark x1="12250" y1="45951" x2="12250" y2="45951"/>
                        <a14:foregroundMark x1="53000" y1="25528" x2="53000" y2="20951"/>
                        <a14:foregroundMark x1="50500" y1="21303" x2="50000" y2="19190"/>
                        <a14:backgroundMark x1="66250" y1="35739" x2="61750" y2="24472"/>
                        <a14:backgroundMark x1="6750" y1="68838" x2="5250" y2="62852"/>
                        <a14:backgroundMark x1="5750" y1="45599" x2="4750" y2="38204"/>
                      </a14:backgroundRemoval>
                    </a14:imgEffect>
                  </a14:imgLayer>
                </a14:imgProps>
              </a:ext>
              <a:ext uri="{28A0092B-C50C-407E-A947-70E740481C1C}">
                <a14:useLocalDpi xmlns:a14="http://schemas.microsoft.com/office/drawing/2010/main" val="0"/>
              </a:ext>
            </a:extLst>
          </a:blip>
          <a:stretch>
            <a:fillRect/>
          </a:stretch>
        </p:blipFill>
        <p:spPr>
          <a:xfrm>
            <a:off x="3851910" y="470535"/>
            <a:ext cx="2393315" cy="3399155"/>
          </a:xfrm>
          <a:prstGeom prst="rect">
            <a:avLst/>
          </a:prstGeom>
        </p:spPr>
      </p:pic>
      <p:pic>
        <p:nvPicPr>
          <p:cNvPr id="14" name="图片 13"/>
          <p:cNvPicPr>
            <a:picLocks noChangeAspect="1"/>
          </p:cNvPicPr>
          <p:nvPr/>
        </p:nvPicPr>
        <p:blipFill>
          <a:blip r:embed="rId4" cstate="print">
            <a:extLst>
              <a:ext uri="{BEBA8EAE-BF5A-486C-A8C5-ECC9F3942E4B}">
                <a14:imgProps xmlns:a14="http://schemas.microsoft.com/office/drawing/2010/main">
                  <a14:imgLayer r:embed="rId5">
                    <a14:imgEffect>
                      <a14:backgroundRemoval t="0" b="89765" l="0" r="100000">
                        <a14:foregroundMark x1="50000" y1="4564" x2="49617" y2="2905"/>
                        <a14:foregroundMark x1="50766" y1="5671" x2="48467" y2="5394"/>
                        <a14:foregroundMark x1="50766" y1="5118" x2="48851" y2="2075"/>
                        <a14:foregroundMark x1="86207" y1="54633" x2="80651" y2="43707"/>
                        <a14:foregroundMark x1="17625" y1="53250" x2="13793" y2="45367"/>
                        <a14:foregroundMark x1="14559" y1="69571" x2="17241" y2="83817"/>
                        <a14:foregroundMark x1="44636" y1="12033" x2="45019" y2="9544"/>
                        <a14:foregroundMark x1="45785" y1="25726" x2="45019" y2="24066"/>
                        <a14:foregroundMark x1="88506" y1="79806" x2="88889" y2="73721"/>
                        <a14:foregroundMark x1="56130" y1="14661" x2="56130" y2="9544"/>
                        <a14:backgroundMark x1="21073" y1="5947" x2="22605" y2="12863"/>
                        <a14:backgroundMark x1="74521" y1="10097" x2="97318" y2="16598"/>
                        <a14:backgroundMark x1="9195" y1="19917" x2="23372" y2="17981"/>
                        <a14:backgroundMark x1="77969" y1="19087" x2="87356" y2="26556"/>
                        <a14:backgroundMark x1="93103" y1="36515" x2="93870" y2="28769"/>
                        <a14:backgroundMark x1="7280" y1="32089" x2="6513" y2="29599"/>
                        <a14:backgroundMark x1="38889" y1="3734" x2="28352" y2="23237"/>
                        <a14:backgroundMark x1="19157" y1="26003" x2="25287" y2="13970"/>
                        <a14:backgroundMark x1="10345" y1="25450" x2="4598" y2="4288"/>
                        <a14:backgroundMark x1="64559" y1="6224" x2="98467" y2="46196"/>
                        <a14:backgroundMark x1="59195" y1="4841" x2="98084" y2="4288"/>
                        <a14:backgroundMark x1="6130" y1="36515" x2="3065" y2="43707"/>
                        <a14:backgroundMark x1="5747" y1="56570" x2="3831" y2="51591"/>
                        <a14:backgroundMark x1="95019" y1="59059" x2="96935" y2="53250"/>
                        <a14:backgroundMark x1="97318" y1="67358" x2="96169" y2="62932"/>
                        <a14:backgroundMark x1="98467" y1="72614" x2="99234" y2="69295"/>
                        <a14:backgroundMark x1="2682" y1="71508" x2="2682" y2="69295"/>
                        <a14:backgroundMark x1="3448" y1="87414" x2="2682" y2="81881"/>
                        <a14:backgroundMark x1="96935" y1="84647" x2="96935" y2="81881"/>
                        <a14:backgroundMark x1="97701" y1="87414" x2="97701" y2="87414"/>
                        <a14:backgroundMark x1="97318" y1="80913" x2="97318" y2="75657"/>
                      </a14:backgroundRemoval>
                    </a14:imgEffect>
                  </a14:imgLayer>
                </a14:imgProps>
              </a:ext>
              <a:ext uri="{28A0092B-C50C-407E-A947-70E740481C1C}">
                <a14:useLocalDpi xmlns:a14="http://schemas.microsoft.com/office/drawing/2010/main" val="0"/>
              </a:ext>
            </a:extLst>
          </a:blip>
          <a:stretch>
            <a:fillRect/>
          </a:stretch>
        </p:blipFill>
        <p:spPr>
          <a:xfrm>
            <a:off x="10069830" y="861060"/>
            <a:ext cx="2122170" cy="29400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49" presetClass="entr" presetSubtype="0" decel="10000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style.rotation</p:attrName>
                                        </p:attrNameLst>
                                      </p:cBhvr>
                                      <p:tavLst>
                                        <p:tav tm="0">
                                          <p:val>
                                            <p:fltVal val="360"/>
                                          </p:val>
                                        </p:tav>
                                        <p:tav tm="100000">
                                          <p:val>
                                            <p:fltVal val="0"/>
                                          </p:val>
                                        </p:tav>
                                      </p:tavLst>
                                    </p:anim>
                                    <p:animEffect transition="in" filter="fade">
                                      <p:cBhvr>
                                        <p:cTn id="16" dur="500"/>
                                        <p:tgtEl>
                                          <p:spTgt spid="11"/>
                                        </p:tgtEl>
                                      </p:cBhvr>
                                    </p:animEffect>
                                  </p:childTnLst>
                                </p:cTn>
                              </p:par>
                            </p:childTnLst>
                          </p:cTn>
                        </p:par>
                        <p:par>
                          <p:cTn id="17" fill="hold">
                            <p:stCondLst>
                              <p:cond delay="0"/>
                            </p:stCondLst>
                            <p:childTnLst>
                              <p:par>
                                <p:cTn id="18" presetID="49" presetClass="entr" presetSubtype="0" decel="10000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 calcmode="lin" valueType="num">
                                      <p:cBhvr>
                                        <p:cTn id="22" dur="500" fill="hold"/>
                                        <p:tgtEl>
                                          <p:spTgt spid="14"/>
                                        </p:tgtEl>
                                        <p:attrNameLst>
                                          <p:attrName>style.rotation</p:attrName>
                                        </p:attrNameLst>
                                      </p:cBhvr>
                                      <p:tavLst>
                                        <p:tav tm="0">
                                          <p:val>
                                            <p:fltVal val="360"/>
                                          </p:val>
                                        </p:tav>
                                        <p:tav tm="100000">
                                          <p:val>
                                            <p:fltVal val="0"/>
                                          </p:val>
                                        </p:tav>
                                      </p:tavLst>
                                    </p:anim>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69278" y="5218235"/>
            <a:ext cx="11491546" cy="1226527"/>
          </a:xfrm>
          <a:prstGeom prst="rect">
            <a:avLst/>
          </a:prstGeom>
          <a:solidFill>
            <a:srgbClr val="C00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dirty="0">
                <a:latin typeface="黑体" panose="02010609060101010101" pitchFamily="49" charset="-122"/>
                <a:ea typeface="黑体" panose="02010609060101010101" pitchFamily="49" charset="-122"/>
                <a:cs typeface="仿宋" panose="02010609060101010101" charset="-122"/>
              </a:rPr>
              <a:t>玉玺的产生和“深入人心”也是一个长期的历史过程。中国的玉玺在转让过程中带有暴力和血腥，而英王的权杖在转让过程中带有妥协和渐进。</a:t>
            </a:r>
            <a:endParaRPr lang="zh-CN" altLang="en-US" sz="2800" dirty="0">
              <a:latin typeface="黑体" panose="02010609060101010101" pitchFamily="49" charset="-122"/>
              <a:ea typeface="黑体" panose="02010609060101010101" pitchFamily="49" charset="-122"/>
              <a:cs typeface="仿宋" panose="02010609060101010101" charset="-122"/>
            </a:endParaRPr>
          </a:p>
        </p:txBody>
      </p:sp>
      <p:sp>
        <p:nvSpPr>
          <p:cNvPr id="12" name="矩形 11"/>
          <p:cNvSpPr/>
          <p:nvPr/>
        </p:nvSpPr>
        <p:spPr>
          <a:xfrm>
            <a:off x="4006019" y="79521"/>
            <a:ext cx="4337099" cy="708025"/>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在对比中寻思“权杖 ”</a:t>
            </a:r>
            <a:r>
              <a:rPr lang="zh-CN" altLang="en-US" dirty="0"/>
              <a:t> </a:t>
            </a:r>
            <a:endParaRPr lang="zh-CN" altLang="en-US" dirty="0"/>
          </a:p>
        </p:txBody>
      </p:sp>
      <p:sp>
        <p:nvSpPr>
          <p:cNvPr id="5" name="文本框 4"/>
          <p:cNvSpPr txBox="1"/>
          <p:nvPr/>
        </p:nvSpPr>
        <p:spPr>
          <a:xfrm>
            <a:off x="1129960" y="1062265"/>
            <a:ext cx="9130664" cy="1169551"/>
          </a:xfrm>
          <a:prstGeom prst="rect">
            <a:avLst/>
          </a:prstGeom>
          <a:noFill/>
        </p:spPr>
        <p:txBody>
          <a:bodyPr wrap="square" rtlCol="0">
            <a:spAutoFit/>
          </a:bodyPr>
          <a:lstStyle/>
          <a:p>
            <a:pPr fontAlgn="auto">
              <a:lnSpc>
                <a:spcPct val="125000"/>
              </a:lnSpc>
            </a:pP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sym typeface="+mn-ea"/>
              </a:rPr>
              <a:t>Q1：与英王的权杖相比，中国皇帝的传位需要什么信物？两者信物在转让过程中各自有什么特点？</a:t>
            </a:r>
            <a:endPar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sym typeface="+mn-ea"/>
            </a:endParaRPr>
          </a:p>
        </p:txBody>
      </p:sp>
      <p:pic>
        <p:nvPicPr>
          <p:cNvPr id="7" name="图片 6" descr="WechatIMG76"/>
          <p:cNvPicPr>
            <a:picLocks noChangeAspect="1"/>
          </p:cNvPicPr>
          <p:nvPr/>
        </p:nvPicPr>
        <p:blipFill>
          <a:blip r:embed="rId1"/>
          <a:stretch>
            <a:fillRect/>
          </a:stretch>
        </p:blipFill>
        <p:spPr>
          <a:xfrm>
            <a:off x="1156335" y="2219325"/>
            <a:ext cx="3634740" cy="2734945"/>
          </a:xfrm>
          <a:prstGeom prst="rect">
            <a:avLst/>
          </a:prstGeom>
        </p:spPr>
      </p:pic>
      <p:sp>
        <p:nvSpPr>
          <p:cNvPr id="8" name="矩形 7"/>
          <p:cNvSpPr/>
          <p:nvPr/>
        </p:nvSpPr>
        <p:spPr>
          <a:xfrm>
            <a:off x="5017135" y="2981325"/>
            <a:ext cx="1120140" cy="895350"/>
          </a:xfrm>
          <a:prstGeom prst="rect">
            <a:avLst/>
          </a:prstGeom>
          <a:solidFill>
            <a:srgbClr val="B62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黑体" panose="02010609060101010101" pitchFamily="49" charset="-122"/>
                <a:ea typeface="黑体" panose="02010609060101010101" pitchFamily="49" charset="-122"/>
              </a:rPr>
              <a:t>血腥</a:t>
            </a:r>
            <a:endParaRPr lang="zh-CN" altLang="en-US" sz="2800" b="1" dirty="0">
              <a:solidFill>
                <a:schemeClr val="bg1"/>
              </a:solidFill>
              <a:latin typeface="黑体" panose="02010609060101010101" pitchFamily="49" charset="-122"/>
              <a:ea typeface="黑体" panose="02010609060101010101" pitchFamily="49" charset="-122"/>
            </a:endParaRPr>
          </a:p>
          <a:p>
            <a:pPr algn="ctr"/>
            <a:r>
              <a:rPr lang="zh-CN" altLang="en-US" sz="2800" b="1" dirty="0">
                <a:solidFill>
                  <a:schemeClr val="bg1"/>
                </a:solidFill>
                <a:latin typeface="黑体" panose="02010609060101010101" pitchFamily="49" charset="-122"/>
                <a:ea typeface="黑体" panose="02010609060101010101" pitchFamily="49" charset="-122"/>
              </a:rPr>
              <a:t>暴力</a:t>
            </a:r>
            <a:endParaRPr lang="zh-CN" altLang="en-US" sz="2800" b="1" dirty="0">
              <a:solidFill>
                <a:schemeClr val="bg1"/>
              </a:solidFill>
              <a:latin typeface="黑体" panose="02010609060101010101" pitchFamily="49" charset="-122"/>
              <a:ea typeface="黑体" panose="02010609060101010101" pitchFamily="49" charset="-122"/>
            </a:endParaRPr>
          </a:p>
        </p:txBody>
      </p:sp>
      <p:pic>
        <p:nvPicPr>
          <p:cNvPr id="10" name="图片 9" descr="WechatIMG77"/>
          <p:cNvPicPr>
            <a:picLocks noChangeAspect="1"/>
          </p:cNvPicPr>
          <p:nvPr/>
        </p:nvPicPr>
        <p:blipFill>
          <a:blip r:embed="rId2"/>
          <a:stretch>
            <a:fillRect/>
          </a:stretch>
        </p:blipFill>
        <p:spPr>
          <a:xfrm>
            <a:off x="6384925" y="2219325"/>
            <a:ext cx="3730625" cy="2767330"/>
          </a:xfrm>
          <a:prstGeom prst="rect">
            <a:avLst/>
          </a:prstGeom>
        </p:spPr>
      </p:pic>
      <p:sp>
        <p:nvSpPr>
          <p:cNvPr id="14" name="矩形 13"/>
          <p:cNvSpPr/>
          <p:nvPr/>
        </p:nvSpPr>
        <p:spPr>
          <a:xfrm>
            <a:off x="10351135" y="2981325"/>
            <a:ext cx="1120140" cy="895350"/>
          </a:xfrm>
          <a:prstGeom prst="rect">
            <a:avLst/>
          </a:prstGeom>
          <a:solidFill>
            <a:srgbClr val="182E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黑体" panose="02010609060101010101" pitchFamily="49" charset="-122"/>
                <a:ea typeface="黑体" panose="02010609060101010101" pitchFamily="49" charset="-122"/>
              </a:rPr>
              <a:t>渐进妥协</a:t>
            </a:r>
            <a:endParaRPr lang="zh-CN" altLang="en-US" sz="2800" b="1"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78067" y="4902369"/>
            <a:ext cx="11473963" cy="1552981"/>
          </a:xfrm>
          <a:prstGeom prst="rect">
            <a:avLst/>
          </a:prstGeom>
          <a:solidFill>
            <a:srgbClr val="C00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dirty="0">
                <a:latin typeface="黑体" panose="02010609060101010101" pitchFamily="49" charset="-122"/>
                <a:ea typeface="黑体" panose="02010609060101010101" pitchFamily="49" charset="-122"/>
                <a:cs typeface="仿宋" panose="02010609060101010101" charset="-122"/>
              </a:rPr>
              <a:t>1688年爆发光荣革命后，英国逐渐确立了君主立宪制，为工业革命的开展提供了政治保障，为世界各国提供了一种资本主义政治体制发展的范例；同一时段的中国虽然经历了明清易代，总体趋势却是君主专制的日益强化，这也正是君主专制在中英两国遭遇截然不同命运的深层次原因。</a:t>
            </a:r>
            <a:endParaRPr lang="zh-CN" altLang="en-US" sz="2400" dirty="0">
              <a:latin typeface="黑体" panose="02010609060101010101" pitchFamily="49" charset="-122"/>
              <a:ea typeface="黑体" panose="02010609060101010101" pitchFamily="49" charset="-122"/>
              <a:cs typeface="仿宋" panose="02010609060101010101" charset="-122"/>
            </a:endParaRPr>
          </a:p>
        </p:txBody>
      </p:sp>
      <p:sp>
        <p:nvSpPr>
          <p:cNvPr id="5" name="文本框 4"/>
          <p:cNvSpPr txBox="1"/>
          <p:nvPr/>
        </p:nvSpPr>
        <p:spPr>
          <a:xfrm>
            <a:off x="1156335" y="1022350"/>
            <a:ext cx="10297795" cy="1095493"/>
          </a:xfrm>
          <a:prstGeom prst="rect">
            <a:avLst/>
          </a:prstGeom>
          <a:noFill/>
        </p:spPr>
        <p:txBody>
          <a:bodyPr wrap="square" rtlCol="0">
            <a:spAutoFit/>
          </a:bodyPr>
          <a:lstStyle/>
          <a:p>
            <a:pPr algn="just" fontAlgn="auto">
              <a:lnSpc>
                <a:spcPct val="125000"/>
              </a:lnSpc>
            </a:pPr>
            <a:r>
              <a:rPr lang="en-US" altLang="zh-CN" sz="2800" b="1" dirty="0">
                <a:solidFill>
                  <a:schemeClr val="tx1"/>
                </a:solidFill>
                <a:latin typeface="黑体" panose="02010609060101010101" pitchFamily="49" charset="-122"/>
                <a:ea typeface="黑体" panose="02010609060101010101" pitchFamily="49" charset="-122"/>
                <a:cs typeface="仿宋" panose="02010609060101010101" charset="-122"/>
                <a:sym typeface="+mn-ea"/>
              </a:rPr>
              <a:t>Q2</a:t>
            </a: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sym typeface="+mn-ea"/>
              </a:rPr>
              <a:t>：为什么说“英国光荣革命后的新政体成为两国最终走向不同发展道路的关键”？</a:t>
            </a:r>
            <a:endPar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sym typeface="+mn-ea"/>
            </a:endParaRPr>
          </a:p>
        </p:txBody>
      </p:sp>
      <p:sp>
        <p:nvSpPr>
          <p:cNvPr id="6" name="矩形 5"/>
          <p:cNvSpPr/>
          <p:nvPr/>
        </p:nvSpPr>
        <p:spPr>
          <a:xfrm>
            <a:off x="1156335" y="2219326"/>
            <a:ext cx="10297795" cy="2440597"/>
          </a:xfrm>
          <a:prstGeom prst="rect">
            <a:avLst/>
          </a:prstGeom>
          <a:solidFill>
            <a:schemeClr val="accent3">
              <a:lumMod val="20000"/>
              <a:lumOff val="80000"/>
            </a:schemeClr>
          </a:solidFill>
          <a:ln>
            <a:noFill/>
          </a:ln>
          <a:effectLst/>
        </p:spPr>
        <p:style>
          <a:lnRef idx="1">
            <a:schemeClr val="accent3"/>
          </a:lnRef>
          <a:fillRef idx="2">
            <a:schemeClr val="accent3"/>
          </a:fillRef>
          <a:effectRef idx="1">
            <a:schemeClr val="accent3"/>
          </a:effectRef>
          <a:fontRef idx="minor">
            <a:schemeClr val="dk1"/>
          </a:fontRef>
        </p:style>
        <p:txBody>
          <a:bodyPr rtlCol="0" anchor="ctr"/>
          <a:lstStyle/>
          <a:p>
            <a:pPr algn="l" fontAlgn="auto">
              <a:lnSpc>
                <a:spcPct val="125000"/>
              </a:lnSpc>
            </a:pPr>
            <a:r>
              <a:rPr lang="en-US" altLang="zh-CN" sz="2200" dirty="0">
                <a:solidFill>
                  <a:srgbClr val="3B322C"/>
                </a:solidFill>
                <a:latin typeface="微软雅黑" panose="020B0503020204020204" charset="-122"/>
                <a:ea typeface="微软雅黑" panose="020B0503020204020204" charset="-122"/>
                <a:sym typeface="+mn-ea"/>
              </a:rPr>
              <a:t>      </a:t>
            </a:r>
            <a:r>
              <a:rPr lang="en-US" altLang="zh-CN" sz="2200" dirty="0" smtClean="0">
                <a:solidFill>
                  <a:srgbClr val="3B322C"/>
                </a:solidFill>
                <a:latin typeface="微软雅黑" panose="020B0503020204020204" charset="-122"/>
                <a:ea typeface="微软雅黑" panose="020B0503020204020204" charset="-122"/>
                <a:sym typeface="+mn-ea"/>
              </a:rPr>
              <a:t> </a:t>
            </a:r>
            <a:r>
              <a:rPr lang="zh-CN" altLang="en-US" sz="2200" dirty="0" smtClean="0">
                <a:solidFill>
                  <a:srgbClr val="3B322C"/>
                </a:solidFill>
                <a:latin typeface="黑体" panose="02010609060101010101" pitchFamily="49" charset="-122"/>
                <a:ea typeface="黑体" panose="02010609060101010101" pitchFamily="49" charset="-122"/>
                <a:cs typeface="仿宋" panose="02010609060101010101" charset="-122"/>
                <a:sym typeface="+mn-ea"/>
              </a:rPr>
              <a:t>在</a:t>
            </a:r>
            <a:r>
              <a:rPr lang="zh-CN" altLang="en-US" sz="2200" dirty="0">
                <a:solidFill>
                  <a:srgbClr val="3B322C"/>
                </a:solidFill>
                <a:latin typeface="黑体" panose="02010609060101010101" pitchFamily="49" charset="-122"/>
                <a:ea typeface="黑体" panose="02010609060101010101" pitchFamily="49" charset="-122"/>
                <a:cs typeface="仿宋" panose="02010609060101010101" charset="-122"/>
                <a:sym typeface="+mn-ea"/>
              </a:rPr>
              <a:t>“十七世纪全球危机”的大背景下，无独有偶的是，中英两国都先后历经盛世与危机、君主应对危机、相似的危机之结局，以及再现盛世——可见中英两国的历史经历了类似的发展及转折。</a:t>
            </a:r>
            <a:r>
              <a:rPr lang="zh-CN" altLang="en-US" sz="2200" b="1" dirty="0">
                <a:solidFill>
                  <a:srgbClr val="FF0000"/>
                </a:solidFill>
                <a:latin typeface="黑体" panose="02010609060101010101" pitchFamily="49" charset="-122"/>
                <a:ea typeface="黑体" panose="02010609060101010101" pitchFamily="49" charset="-122"/>
                <a:cs typeface="仿宋" panose="02010609060101010101" charset="-122"/>
                <a:sym typeface="+mn-ea"/>
              </a:rPr>
              <a:t>英国光荣革命后的新政体成为两国最终走向不同发展道路的关键</a:t>
            </a:r>
            <a:r>
              <a:rPr lang="zh-CN" altLang="en-US" sz="2200" dirty="0">
                <a:solidFill>
                  <a:srgbClr val="3B322C"/>
                </a:solidFill>
                <a:latin typeface="黑体" panose="02010609060101010101" pitchFamily="49" charset="-122"/>
                <a:ea typeface="黑体" panose="02010609060101010101" pitchFamily="49" charset="-122"/>
                <a:cs typeface="仿宋" panose="02010609060101010101" charset="-122"/>
                <a:sym typeface="+mn-ea"/>
              </a:rPr>
              <a:t>；而晚清中英两国的巨大差距亦能追溯至十七世纪的全球危机时期。</a:t>
            </a:r>
            <a:endParaRPr lang="zh-CN" altLang="en-US" sz="2200" dirty="0">
              <a:solidFill>
                <a:srgbClr val="3B322C"/>
              </a:solidFill>
              <a:latin typeface="黑体" panose="02010609060101010101" pitchFamily="49" charset="-122"/>
              <a:ea typeface="黑体" panose="02010609060101010101" pitchFamily="49" charset="-122"/>
              <a:cs typeface="仿宋" panose="02010609060101010101" charset="-122"/>
            </a:endParaRPr>
          </a:p>
          <a:p>
            <a:pPr algn="r" fontAlgn="auto">
              <a:lnSpc>
                <a:spcPct val="125000"/>
              </a:lnSpc>
            </a:pPr>
            <a:r>
              <a:rPr lang="zh-CN" altLang="en-US" sz="2200" dirty="0">
                <a:solidFill>
                  <a:srgbClr val="3B322C"/>
                </a:solidFill>
                <a:latin typeface="黑体" panose="02010609060101010101" pitchFamily="49" charset="-122"/>
                <a:ea typeface="黑体" panose="02010609060101010101" pitchFamily="49" charset="-122"/>
                <a:cs typeface="仿宋" panose="02010609060101010101" charset="-122"/>
                <a:sym typeface="+mn-ea"/>
              </a:rPr>
              <a:t>——李伯重《无独有偶：“十七世纪全球危机”中的中国与英国 》</a:t>
            </a:r>
            <a:endParaRPr lang="zh-CN" altLang="en-US" sz="2200" dirty="0">
              <a:solidFill>
                <a:srgbClr val="3B322C"/>
              </a:solidFill>
              <a:latin typeface="黑体" panose="02010609060101010101" pitchFamily="49" charset="-122"/>
              <a:ea typeface="黑体" panose="02010609060101010101" pitchFamily="49" charset="-122"/>
              <a:cs typeface="仿宋" panose="02010609060101010101" charset="-122"/>
              <a:sym typeface="+mn-ea"/>
            </a:endParaRPr>
          </a:p>
        </p:txBody>
      </p:sp>
      <p:sp>
        <p:nvSpPr>
          <p:cNvPr id="7" name="矩形 6"/>
          <p:cNvSpPr/>
          <p:nvPr/>
        </p:nvSpPr>
        <p:spPr>
          <a:xfrm>
            <a:off x="4006019" y="79521"/>
            <a:ext cx="4337099" cy="708025"/>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在对比中寻思“权杖 ”</a:t>
            </a:r>
            <a:r>
              <a:rPr lang="zh-CN" altLang="en-US" dirty="0"/>
              <a:t>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http://img.gmw.cn/imgtheory/attachement/jpg/site2/20081127/xin_1311052706030003085930.jpg"/>
          <p:cNvPicPr>
            <a:picLocks noChangeAspect="1"/>
          </p:cNvPicPr>
          <p:nvPr/>
        </p:nvPicPr>
        <p:blipFill>
          <a:blip r:embed="rId1"/>
          <a:stretch>
            <a:fillRect/>
          </a:stretch>
        </p:blipFill>
        <p:spPr>
          <a:xfrm>
            <a:off x="1755775" y="1318260"/>
            <a:ext cx="3877310" cy="2236470"/>
          </a:xfrm>
          <a:prstGeom prst="rect">
            <a:avLst/>
          </a:prstGeom>
          <a:noFill/>
          <a:ln w="28575">
            <a:solidFill>
              <a:schemeClr val="tx1"/>
            </a:solidFill>
          </a:ln>
          <a:effectLst>
            <a:outerShdw blurRad="50800" dist="38100" dir="2700000" algn="tl" rotWithShape="0">
              <a:prstClr val="black">
                <a:alpha val="40000"/>
              </a:prstClr>
            </a:outerShdw>
          </a:effectLst>
        </p:spPr>
      </p:pic>
      <p:sp>
        <p:nvSpPr>
          <p:cNvPr id="26632" name="Text Box 3"/>
          <p:cNvSpPr txBox="1"/>
          <p:nvPr/>
        </p:nvSpPr>
        <p:spPr>
          <a:xfrm>
            <a:off x="6062590" y="1681480"/>
            <a:ext cx="4399915" cy="1198880"/>
          </a:xfrm>
          <a:prstGeom prst="rect">
            <a:avLst/>
          </a:prstGeom>
          <a:noFill/>
          <a:ln w="9525">
            <a:noFill/>
          </a:ln>
        </p:spPr>
        <p:txBody>
          <a:bodyPr wrap="square">
            <a:spAutoFit/>
          </a:bodyPr>
          <a:lstStyle/>
          <a:p>
            <a:pPr>
              <a:spcBef>
                <a:spcPct val="50000"/>
              </a:spcBef>
            </a:pPr>
            <a:r>
              <a:rPr lang="zh-CN" altLang="en-US" sz="2400" b="1" dirty="0">
                <a:solidFill>
                  <a:schemeClr val="tx1"/>
                </a:solidFill>
                <a:latin typeface="黑体" panose="02010609060101010101" pitchFamily="49" charset="-122"/>
                <a:ea typeface="黑体" panose="02010609060101010101" pitchFamily="49" charset="-122"/>
                <a:cs typeface="仿宋" panose="02010609060101010101" charset="-122"/>
              </a:rPr>
              <a:t>18世纪中叶，在完善君主立宪制的过程中，英国率先发起了工业革命。</a:t>
            </a:r>
            <a:endParaRPr lang="zh-CN" altLang="en-US" sz="2400" b="1" dirty="0">
              <a:solidFill>
                <a:schemeClr val="tx1"/>
              </a:solidFill>
              <a:latin typeface="黑体" panose="02010609060101010101" pitchFamily="49" charset="-122"/>
              <a:ea typeface="黑体" panose="02010609060101010101" pitchFamily="49" charset="-122"/>
              <a:cs typeface="仿宋" panose="02010609060101010101" charset="-122"/>
            </a:endParaRPr>
          </a:p>
        </p:txBody>
      </p:sp>
      <p:sp>
        <p:nvSpPr>
          <p:cNvPr id="10" name="Text Box 3"/>
          <p:cNvSpPr txBox="1"/>
          <p:nvPr/>
        </p:nvSpPr>
        <p:spPr>
          <a:xfrm>
            <a:off x="1755775" y="4258945"/>
            <a:ext cx="3877310" cy="1198880"/>
          </a:xfrm>
          <a:prstGeom prst="rect">
            <a:avLst/>
          </a:prstGeom>
          <a:noFill/>
          <a:ln w="9525">
            <a:noFill/>
          </a:ln>
        </p:spPr>
        <p:txBody>
          <a:bodyPr wrap="square">
            <a:spAutoFit/>
          </a:bodyPr>
          <a:lstStyle/>
          <a:p>
            <a:pPr algn="l">
              <a:spcBef>
                <a:spcPct val="50000"/>
              </a:spcBef>
            </a:pPr>
            <a:r>
              <a:rPr lang="zh-CN" altLang="en-US" sz="2400" b="1" dirty="0">
                <a:solidFill>
                  <a:schemeClr val="tx1"/>
                </a:solidFill>
                <a:latin typeface="黑体" panose="02010609060101010101" pitchFamily="49" charset="-122"/>
                <a:ea typeface="黑体" panose="02010609060101010101" pitchFamily="49" charset="-122"/>
                <a:cs typeface="仿宋" panose="02010609060101010101" charset="-122"/>
              </a:rPr>
              <a:t>18世纪，在君主专制制度达到顶峰的状态下，中国出现了康乾盛世。</a:t>
            </a:r>
            <a:endParaRPr lang="zh-CN" altLang="en-US" sz="2400" b="1" dirty="0">
              <a:solidFill>
                <a:schemeClr val="tx1"/>
              </a:solidFill>
              <a:latin typeface="黑体" panose="02010609060101010101" pitchFamily="49" charset="-122"/>
              <a:ea typeface="黑体" panose="02010609060101010101" pitchFamily="49" charset="-122"/>
              <a:cs typeface="仿宋" panose="02010609060101010101" charset="-122"/>
            </a:endParaRPr>
          </a:p>
        </p:txBody>
      </p:sp>
      <p:pic>
        <p:nvPicPr>
          <p:cNvPr id="2" name="图片 1" descr="WechatIMG71"/>
          <p:cNvPicPr>
            <a:picLocks noChangeAspect="1"/>
          </p:cNvPicPr>
          <p:nvPr/>
        </p:nvPicPr>
        <p:blipFill>
          <a:blip r:embed="rId2"/>
          <a:stretch>
            <a:fillRect/>
          </a:stretch>
        </p:blipFill>
        <p:spPr>
          <a:xfrm>
            <a:off x="6141720" y="3103245"/>
            <a:ext cx="4004945" cy="2607945"/>
          </a:xfrm>
          <a:prstGeom prst="rect">
            <a:avLst/>
          </a:prstGeom>
          <a:ln w="50800" cmpd="sng">
            <a:solidFill>
              <a:schemeClr val="tx1"/>
            </a:solidFill>
            <a:prstDash val="solid"/>
          </a:ln>
        </p:spPr>
      </p:pic>
      <p:sp>
        <p:nvSpPr>
          <p:cNvPr id="8" name="矩形 7"/>
          <p:cNvSpPr/>
          <p:nvPr/>
        </p:nvSpPr>
        <p:spPr>
          <a:xfrm>
            <a:off x="4006019" y="79521"/>
            <a:ext cx="4337099" cy="708025"/>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在对比中寻思“权杖 ”</a:t>
            </a:r>
            <a:r>
              <a:rPr lang="zh-CN" altLang="en-US" dirty="0"/>
              <a:t>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78068" y="5336787"/>
            <a:ext cx="11447585" cy="1413214"/>
          </a:xfrm>
          <a:prstGeom prst="rect">
            <a:avLst/>
          </a:prstGeom>
          <a:solidFill>
            <a:srgbClr val="C00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 name="图片 1" descr="WechatIMG53"/>
          <p:cNvPicPr>
            <a:picLocks noChangeAspect="1"/>
          </p:cNvPicPr>
          <p:nvPr/>
        </p:nvPicPr>
        <p:blipFill>
          <a:blip r:embed="rId1"/>
          <a:stretch>
            <a:fillRect/>
          </a:stretch>
        </p:blipFill>
        <p:spPr>
          <a:xfrm>
            <a:off x="546735" y="1941337"/>
            <a:ext cx="3609975" cy="2557780"/>
          </a:xfrm>
          <a:prstGeom prst="rect">
            <a:avLst/>
          </a:prstGeom>
        </p:spPr>
      </p:pic>
      <p:pic>
        <p:nvPicPr>
          <p:cNvPr id="3" name="图片 2" descr="WechatIMG54"/>
          <p:cNvPicPr>
            <a:picLocks noChangeAspect="1"/>
          </p:cNvPicPr>
          <p:nvPr/>
        </p:nvPicPr>
        <p:blipFill>
          <a:blip r:embed="rId2"/>
          <a:stretch>
            <a:fillRect/>
          </a:stretch>
        </p:blipFill>
        <p:spPr>
          <a:xfrm>
            <a:off x="4775200" y="1941336"/>
            <a:ext cx="3823970" cy="2557780"/>
          </a:xfrm>
          <a:prstGeom prst="rect">
            <a:avLst/>
          </a:prstGeom>
        </p:spPr>
      </p:pic>
      <p:sp>
        <p:nvSpPr>
          <p:cNvPr id="4" name="矩形 3"/>
          <p:cNvSpPr/>
          <p:nvPr/>
        </p:nvSpPr>
        <p:spPr>
          <a:xfrm>
            <a:off x="794385" y="4625340"/>
            <a:ext cx="3115310" cy="610235"/>
          </a:xfrm>
          <a:prstGeom prst="rect">
            <a:avLst/>
          </a:prstGeom>
          <a:ln>
            <a:solidFill>
              <a:srgbClr val="B6202C"/>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125000"/>
              </a:lnSpc>
              <a:buNone/>
            </a:pPr>
            <a:r>
              <a:rPr lang="zh-CN" altLang="en-US" sz="2800" b="1" dirty="0">
                <a:solidFill>
                  <a:schemeClr val="tx1"/>
                </a:solidFill>
                <a:latin typeface="黑体" panose="02010609060101010101" pitchFamily="49" charset="-122"/>
                <a:ea typeface="黑体" panose="02010609060101010101" pitchFamily="49" charset="-122"/>
              </a:rPr>
              <a:t>英国议会大厦</a:t>
            </a:r>
            <a:endParaRPr lang="zh-CN" altLang="en-US" sz="2800" b="1" dirty="0">
              <a:solidFill>
                <a:schemeClr val="tx1"/>
              </a:solidFill>
              <a:latin typeface="黑体" panose="02010609060101010101" pitchFamily="49" charset="-122"/>
              <a:ea typeface="黑体" panose="02010609060101010101" pitchFamily="49" charset="-122"/>
            </a:endParaRPr>
          </a:p>
        </p:txBody>
      </p:sp>
      <p:sp>
        <p:nvSpPr>
          <p:cNvPr id="5" name="矩形 4"/>
          <p:cNvSpPr/>
          <p:nvPr/>
        </p:nvSpPr>
        <p:spPr>
          <a:xfrm>
            <a:off x="5348605" y="4625340"/>
            <a:ext cx="2677160" cy="610235"/>
          </a:xfrm>
          <a:prstGeom prst="rect">
            <a:avLst/>
          </a:prstGeom>
          <a:ln>
            <a:solidFill>
              <a:srgbClr val="B6202C"/>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125000"/>
              </a:lnSpc>
            </a:pPr>
            <a:r>
              <a:rPr lang="zh-CN" altLang="en-US" sz="2800" b="1" dirty="0">
                <a:solidFill>
                  <a:schemeClr val="tx1"/>
                </a:solidFill>
                <a:latin typeface="黑体" panose="02010609060101010101" pitchFamily="49" charset="-122"/>
                <a:ea typeface="黑体" panose="02010609060101010101" pitchFamily="49" charset="-122"/>
              </a:rPr>
              <a:t>英国女王</a:t>
            </a:r>
            <a:endParaRPr lang="zh-CN" altLang="en-US" sz="2800" b="1" dirty="0">
              <a:solidFill>
                <a:schemeClr val="tx1"/>
              </a:solidFill>
              <a:latin typeface="黑体" panose="02010609060101010101" pitchFamily="49" charset="-122"/>
              <a:ea typeface="黑体" panose="02010609060101010101" pitchFamily="49" charset="-122"/>
            </a:endParaRPr>
          </a:p>
        </p:txBody>
      </p:sp>
      <p:sp>
        <p:nvSpPr>
          <p:cNvPr id="6" name="文本框 5"/>
          <p:cNvSpPr txBox="1"/>
          <p:nvPr/>
        </p:nvSpPr>
        <p:spPr>
          <a:xfrm>
            <a:off x="948055" y="953135"/>
            <a:ext cx="10712450" cy="954107"/>
          </a:xfrm>
          <a:prstGeom prst="rect">
            <a:avLst/>
          </a:prstGeom>
          <a:noFill/>
        </p:spPr>
        <p:txBody>
          <a:bodyPr wrap="square" rtlCol="0">
            <a:spAutoFit/>
          </a:bodyPr>
          <a:lstStyle/>
          <a:p>
            <a:pPr fontAlgn="auto">
              <a:lnSpc>
                <a:spcPct val="100000"/>
              </a:lnSpc>
            </a:pPr>
            <a:r>
              <a:rPr lang="zh-CN" altLang="en-US" sz="2800" b="1" dirty="0" smtClean="0">
                <a:solidFill>
                  <a:schemeClr val="tx1"/>
                </a:solidFill>
                <a:latin typeface="黑体" panose="02010609060101010101" pitchFamily="49" charset="-122"/>
                <a:ea typeface="黑体" panose="02010609060101010101" pitchFamily="49" charset="-122"/>
                <a:cs typeface="华文中宋" panose="02010600040101010101" pitchFamily="2" charset="-122"/>
                <a:sym typeface="+mn-ea"/>
              </a:rPr>
              <a:t>Q</a:t>
            </a:r>
            <a:r>
              <a:rPr lang="zh-CN" altLang="en-US" sz="2800" b="1" dirty="0">
                <a:solidFill>
                  <a:schemeClr val="tx1"/>
                </a:solidFill>
                <a:latin typeface="黑体" panose="02010609060101010101" pitchFamily="49" charset="-122"/>
                <a:ea typeface="黑体" panose="02010609060101010101" pitchFamily="49" charset="-122"/>
                <a:cs typeface="华文中宋" panose="02010600040101010101" pitchFamily="2" charset="-122"/>
                <a:sym typeface="+mn-ea"/>
              </a:rPr>
              <a:t>：英王“权杖”保留的是什么，转让的又是什么？从英王“权杖”的转让过程，对我国的政治现代化建设有何启示？</a:t>
            </a:r>
            <a:endParaRPr lang="zh-CN" altLang="en-US" sz="2800" b="1" dirty="0">
              <a:solidFill>
                <a:schemeClr val="tx1"/>
              </a:solidFill>
              <a:latin typeface="黑体" panose="02010609060101010101" pitchFamily="49" charset="-122"/>
              <a:ea typeface="黑体" panose="02010609060101010101" pitchFamily="49" charset="-122"/>
              <a:cs typeface="华文中宋" panose="02010600040101010101" pitchFamily="2" charset="-122"/>
              <a:sym typeface="+mn-ea"/>
            </a:endParaRPr>
          </a:p>
        </p:txBody>
      </p:sp>
      <p:sp>
        <p:nvSpPr>
          <p:cNvPr id="9" name="矩形 8"/>
          <p:cNvSpPr/>
          <p:nvPr/>
        </p:nvSpPr>
        <p:spPr>
          <a:xfrm>
            <a:off x="8669509" y="2191526"/>
            <a:ext cx="3061335" cy="5594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25000"/>
              </a:lnSpc>
            </a:pPr>
            <a:r>
              <a:rPr lang="zh-CN" altLang="en-US" sz="2200" b="1" dirty="0">
                <a:solidFill>
                  <a:schemeClr val="tx1"/>
                </a:solidFill>
                <a:latin typeface="黑体" panose="02010609060101010101" pitchFamily="49" charset="-122"/>
                <a:ea typeface="黑体" panose="02010609060101010101" pitchFamily="49" charset="-122"/>
              </a:rPr>
              <a:t>保留：国王的权威</a:t>
            </a:r>
            <a:endParaRPr lang="zh-CN" altLang="en-US" sz="2200" b="1" dirty="0">
              <a:solidFill>
                <a:schemeClr val="tx1"/>
              </a:solidFill>
              <a:latin typeface="黑体" panose="02010609060101010101" pitchFamily="49" charset="-122"/>
              <a:ea typeface="黑体" panose="02010609060101010101" pitchFamily="49" charset="-122"/>
            </a:endParaRPr>
          </a:p>
        </p:txBody>
      </p:sp>
      <p:sp>
        <p:nvSpPr>
          <p:cNvPr id="7" name="矩形 6"/>
          <p:cNvSpPr/>
          <p:nvPr/>
        </p:nvSpPr>
        <p:spPr>
          <a:xfrm>
            <a:off x="8669509" y="3307221"/>
            <a:ext cx="3061335" cy="559435"/>
          </a:xfrm>
          <a:prstGeom prst="rect">
            <a:avLst/>
          </a:prstGeom>
          <a:solidFill>
            <a:schemeClr val="bg1"/>
          </a:solidFill>
          <a:ln>
            <a:solidFill>
              <a:srgbClr val="B620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25000"/>
              </a:lnSpc>
            </a:pPr>
            <a:r>
              <a:rPr lang="zh-CN" altLang="en-US" sz="2200" b="1" dirty="0">
                <a:solidFill>
                  <a:schemeClr val="tx1"/>
                </a:solidFill>
                <a:latin typeface="黑体" panose="02010609060101010101" pitchFamily="49" charset="-122"/>
                <a:ea typeface="黑体" panose="02010609060101010101" pitchFamily="49" charset="-122"/>
              </a:rPr>
              <a:t>转让：管理国家的实权</a:t>
            </a:r>
            <a:endParaRPr lang="zh-CN" altLang="en-US" sz="2200" b="1" dirty="0">
              <a:solidFill>
                <a:schemeClr val="tx1"/>
              </a:solidFill>
              <a:latin typeface="黑体" panose="02010609060101010101" pitchFamily="49" charset="-122"/>
              <a:ea typeface="黑体" panose="02010609060101010101" pitchFamily="49" charset="-122"/>
            </a:endParaRPr>
          </a:p>
        </p:txBody>
      </p:sp>
      <p:sp>
        <p:nvSpPr>
          <p:cNvPr id="8" name="文本框 7"/>
          <p:cNvSpPr txBox="1"/>
          <p:nvPr/>
        </p:nvSpPr>
        <p:spPr>
          <a:xfrm>
            <a:off x="378067" y="5321646"/>
            <a:ext cx="11447585" cy="1413849"/>
          </a:xfrm>
          <a:prstGeom prst="rect">
            <a:avLst/>
          </a:prstGeom>
          <a:noFill/>
        </p:spPr>
        <p:txBody>
          <a:bodyPr wrap="square" rtlCol="0">
            <a:spAutoFit/>
          </a:bodyPr>
          <a:lstStyle/>
          <a:p>
            <a:pPr algn="just" fontAlgn="auto">
              <a:lnSpc>
                <a:spcPct val="125000"/>
              </a:lnSpc>
            </a:pPr>
            <a:r>
              <a:rPr lang="zh-CN" altLang="en-US" sz="2400" b="1" dirty="0" smtClean="0">
                <a:solidFill>
                  <a:schemeClr val="bg1"/>
                </a:solidFill>
                <a:latin typeface="黑体" panose="02010609060101010101" pitchFamily="49" charset="-122"/>
                <a:ea typeface="黑体" panose="02010609060101010101" pitchFamily="49" charset="-122"/>
                <a:cs typeface="仿宋" panose="02010609060101010101" charset="-122"/>
                <a:sym typeface="+mn-ea"/>
              </a:rPr>
              <a:t>1</a:t>
            </a:r>
            <a:r>
              <a:rPr lang="en-US" altLang="zh-CN" sz="2400" b="1" dirty="0" smtClean="0">
                <a:solidFill>
                  <a:schemeClr val="bg1"/>
                </a:solidFill>
                <a:latin typeface="黑体" panose="02010609060101010101" pitchFamily="49" charset="-122"/>
                <a:ea typeface="黑体" panose="02010609060101010101" pitchFamily="49" charset="-122"/>
                <a:cs typeface="仿宋" panose="02010609060101010101"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仿宋" panose="02010609060101010101" charset="-122"/>
                <a:sym typeface="+mn-ea"/>
              </a:rPr>
              <a:t>由</a:t>
            </a:r>
            <a:r>
              <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sym typeface="+mn-ea"/>
              </a:rPr>
              <a:t>专制到民主、由人治到法治、由传统到创新一系列巧妙的政治智慧。</a:t>
            </a:r>
            <a:endPar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sym typeface="+mn-ea"/>
            </a:endParaRPr>
          </a:p>
          <a:p>
            <a:pPr algn="just" fontAlgn="auto">
              <a:lnSpc>
                <a:spcPct val="125000"/>
              </a:lnSpc>
            </a:pPr>
            <a:r>
              <a:rPr lang="zh-CN" altLang="en-US" sz="2400" b="1" dirty="0" smtClean="0">
                <a:solidFill>
                  <a:schemeClr val="bg1"/>
                </a:solidFill>
                <a:latin typeface="黑体" panose="02010609060101010101" pitchFamily="49" charset="-122"/>
                <a:ea typeface="黑体" panose="02010609060101010101" pitchFamily="49" charset="-122"/>
                <a:cs typeface="仿宋" panose="02010609060101010101" charset="-122"/>
                <a:sym typeface="+mn-ea"/>
              </a:rPr>
              <a:t>2</a:t>
            </a:r>
            <a:r>
              <a:rPr lang="en-US" altLang="zh-CN" sz="2400" b="1" dirty="0" smtClean="0">
                <a:solidFill>
                  <a:schemeClr val="bg1"/>
                </a:solidFill>
                <a:latin typeface="黑体" panose="02010609060101010101" pitchFamily="49" charset="-122"/>
                <a:ea typeface="黑体" panose="02010609060101010101" pitchFamily="49" charset="-122"/>
                <a:cs typeface="仿宋" panose="02010609060101010101"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仿宋" panose="02010609060101010101" charset="-122"/>
                <a:sym typeface="+mn-ea"/>
              </a:rPr>
              <a:t>民主</a:t>
            </a:r>
            <a:r>
              <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sym typeface="+mn-ea"/>
              </a:rPr>
              <a:t>制度的建立是一个不断发展和</a:t>
            </a:r>
            <a:r>
              <a:rPr lang="zh-CN" altLang="en-US" sz="2400" b="1" dirty="0" smtClean="0">
                <a:solidFill>
                  <a:schemeClr val="bg1"/>
                </a:solidFill>
                <a:latin typeface="黑体" panose="02010609060101010101" pitchFamily="49" charset="-122"/>
                <a:ea typeface="黑体" panose="02010609060101010101" pitchFamily="49" charset="-122"/>
                <a:cs typeface="仿宋" panose="02010609060101010101" charset="-122"/>
                <a:sym typeface="+mn-ea"/>
              </a:rPr>
              <a:t>完善的</a:t>
            </a:r>
            <a:r>
              <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sym typeface="+mn-ea"/>
              </a:rPr>
              <a:t>过程，我们应该学会尊重历史传统，最重要的是要对自己国家的政治制度充满自信。</a:t>
            </a:r>
            <a:endPar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7" grpId="0" bldLvl="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04569" y="1132157"/>
            <a:ext cx="10904562" cy="5077460"/>
          </a:xfrm>
          <a:prstGeom prst="rect">
            <a:avLst/>
          </a:prstGeom>
          <a:noFill/>
          <a:ln w="9525">
            <a:noFill/>
          </a:ln>
        </p:spPr>
        <p:txBody>
          <a:bodyPr wrap="square">
            <a:spAutoFit/>
          </a:bodyPr>
          <a:lstStyle/>
          <a:p>
            <a:pPr indent="0" algn="just">
              <a:lnSpc>
                <a:spcPct val="150000"/>
              </a:lnSpc>
            </a:pPr>
            <a:r>
              <a:rPr lang="zh-CN" sz="2400" b="1" dirty="0">
                <a:solidFill>
                  <a:srgbClr val="FF0000"/>
                </a:solidFill>
                <a:latin typeface="黑体" panose="02010609060101010101" pitchFamily="49" charset="-122"/>
                <a:ea typeface="黑体" panose="02010609060101010101" pitchFamily="49" charset="-122"/>
                <a:cs typeface="黑体" panose="02010609060101010101" pitchFamily="49" charset="-122"/>
              </a:rPr>
              <a:t>知识与能力：</a:t>
            </a:r>
            <a:r>
              <a:rPr lang="zh-CN" sz="2400" b="1" dirty="0">
                <a:latin typeface="黑体" panose="02010609060101010101" pitchFamily="49" charset="-122"/>
                <a:ea typeface="黑体" panose="02010609060101010101" pitchFamily="49" charset="-122"/>
                <a:cs typeface="黑体" panose="02010609060101010101" pitchFamily="49" charset="-122"/>
              </a:rPr>
              <a:t>通过追溯英国宪政源头，介绍英国议会怎样捍卫历史政治传统，并在传承过程中实现创新，帮助学生了解1640年革命和其后的“光荣革命”的影响，理解英国君主立宪制确立的历史意义。</a:t>
            </a:r>
            <a:endParaRPr lang="zh-CN" sz="2400" b="1" dirty="0">
              <a:latin typeface="黑体" panose="02010609060101010101" pitchFamily="49" charset="-122"/>
              <a:ea typeface="黑体" panose="02010609060101010101" pitchFamily="49" charset="-122"/>
              <a:cs typeface="黑体" panose="02010609060101010101" pitchFamily="49" charset="-122"/>
            </a:endParaRPr>
          </a:p>
          <a:p>
            <a:pPr indent="0" algn="just">
              <a:lnSpc>
                <a:spcPct val="150000"/>
              </a:lnSpc>
            </a:pPr>
            <a:r>
              <a:rPr lang="zh-CN" sz="2400" b="1" dirty="0">
                <a:solidFill>
                  <a:srgbClr val="FF0000"/>
                </a:solidFill>
                <a:latin typeface="黑体" panose="02010609060101010101" pitchFamily="49" charset="-122"/>
                <a:ea typeface="黑体" panose="02010609060101010101" pitchFamily="49" charset="-122"/>
                <a:cs typeface="黑体" panose="02010609060101010101" pitchFamily="49" charset="-122"/>
              </a:rPr>
              <a:t>过程与方法：</a:t>
            </a:r>
            <a:r>
              <a:rPr lang="zh-CN" sz="2400" b="1" dirty="0">
                <a:latin typeface="黑体" panose="02010609060101010101" pitchFamily="49" charset="-122"/>
                <a:ea typeface="黑体" panose="02010609060101010101" pitchFamily="49" charset="-122"/>
                <a:cs typeface="黑体" panose="02010609060101010101" pitchFamily="49" charset="-122"/>
              </a:rPr>
              <a:t>教学中运用丰富的图文史料，激发学生学习兴趣；注重历史人物学习的现实意义，引导学生进行自我教育。</a:t>
            </a:r>
            <a:endParaRPr lang="zh-CN" sz="2400" b="1" dirty="0">
              <a:latin typeface="黑体" panose="02010609060101010101" pitchFamily="49" charset="-122"/>
              <a:ea typeface="黑体" panose="02010609060101010101" pitchFamily="49" charset="-122"/>
              <a:cs typeface="黑体" panose="02010609060101010101" pitchFamily="49" charset="-122"/>
            </a:endParaRPr>
          </a:p>
          <a:p>
            <a:pPr indent="0" algn="just">
              <a:lnSpc>
                <a:spcPct val="150000"/>
              </a:lnSpc>
            </a:pPr>
            <a:r>
              <a:rPr lang="zh-CN" sz="2400" b="1" dirty="0">
                <a:solidFill>
                  <a:srgbClr val="FF0000"/>
                </a:solidFill>
                <a:latin typeface="黑体" panose="02010609060101010101" pitchFamily="49" charset="-122"/>
                <a:ea typeface="黑体" panose="02010609060101010101" pitchFamily="49" charset="-122"/>
                <a:cs typeface="黑体" panose="02010609060101010101" pitchFamily="49" charset="-122"/>
              </a:rPr>
              <a:t>情感态度与价值观：</a:t>
            </a:r>
            <a:r>
              <a:rPr lang="zh-CN" sz="2400" b="1" dirty="0">
                <a:latin typeface="黑体" panose="02010609060101010101" pitchFamily="49" charset="-122"/>
                <a:ea typeface="黑体" panose="02010609060101010101" pitchFamily="49" charset="-122"/>
                <a:cs typeface="黑体" panose="02010609060101010101" pitchFamily="49" charset="-122"/>
              </a:rPr>
              <a:t>通过分析英王“权杖”从点燃战火、到深入人心再到精彩转让，引导学生理解一个国家、一个民族选择何种制度、走什么样的道路，必须扎根于自己浓厚的历史文化传统中，培养学生理解和尊重世界各地区、国家、民族的文化传统的意识，认识人类社会发展的统一性与多样性。</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99"/>
          <p:cNvSpPr txBox="1">
            <a:spLocks noChangeArrowheads="1"/>
          </p:cNvSpPr>
          <p:nvPr/>
        </p:nvSpPr>
        <p:spPr bwMode="auto">
          <a:xfrm>
            <a:off x="502285" y="1132237"/>
            <a:ext cx="10962884" cy="2332946"/>
          </a:xfrm>
          <a:prstGeom prst="rect">
            <a:avLst/>
          </a:prstGeom>
          <a:noFill/>
          <a:ln w="9525">
            <a:noFill/>
            <a:miter lim="800000"/>
          </a:ln>
        </p:spPr>
        <p:txBody>
          <a:bodyPr wrap="square">
            <a:spAutoFit/>
          </a:bodyPr>
          <a:lstStyle/>
          <a:p>
            <a:pPr algn="just">
              <a:lnSpc>
                <a:spcPct val="130000"/>
              </a:lnSpc>
            </a:pPr>
            <a:r>
              <a:rPr lang="en-US" altLang="zh-CN" sz="2800" dirty="0">
                <a:solidFill>
                  <a:srgbClr val="000000"/>
                </a:solidFill>
                <a:latin typeface="黑体" panose="02010609060101010101" pitchFamily="49" charset="-122"/>
                <a:ea typeface="黑体" panose="02010609060101010101" pitchFamily="49" charset="-122"/>
                <a:sym typeface="+mn-ea"/>
              </a:rPr>
              <a:t>1.</a:t>
            </a:r>
            <a:r>
              <a:rPr sz="2800" dirty="0">
                <a:latin typeface="黑体" panose="02010609060101010101" pitchFamily="49" charset="-122"/>
                <a:ea typeface="黑体" panose="02010609060101010101" pitchFamily="49" charset="-122"/>
                <a:sym typeface="+mn-ea"/>
              </a:rPr>
              <a:t>1649年1月30日凌晨，天气格外阴冷，伦敦白金汉宫外广场上，聚集了众多市民，他们等待着一场断头的刑罚。受刑的就是被议会宣判为</a:t>
            </a:r>
            <a:r>
              <a:rPr lang="en-US" sz="2800" dirty="0">
                <a:latin typeface="黑体" panose="02010609060101010101" pitchFamily="49" charset="-122"/>
                <a:ea typeface="黑体" panose="02010609060101010101" pitchFamily="49" charset="-122"/>
                <a:sym typeface="+mn-ea"/>
              </a:rPr>
              <a:t>“</a:t>
            </a:r>
            <a:r>
              <a:rPr sz="2800" dirty="0">
                <a:latin typeface="黑体" panose="02010609060101010101" pitchFamily="49" charset="-122"/>
                <a:ea typeface="黑体" panose="02010609060101010101" pitchFamily="49" charset="-122"/>
                <a:sym typeface="+mn-ea"/>
              </a:rPr>
              <a:t>暴君、杀人犯和和国家公敌”的国王</a:t>
            </a:r>
            <a:r>
              <a:rPr lang="zh-CN" sz="2800" dirty="0">
                <a:latin typeface="黑体" panose="02010609060101010101" pitchFamily="49" charset="-122"/>
                <a:ea typeface="黑体" panose="02010609060101010101" pitchFamily="49" charset="-122"/>
                <a:sym typeface="+mn-ea"/>
              </a:rPr>
              <a:t>是（     ）</a:t>
            </a:r>
            <a:endParaRPr sz="2800" dirty="0">
              <a:latin typeface="黑体" panose="02010609060101010101" pitchFamily="49" charset="-122"/>
              <a:ea typeface="黑体" panose="02010609060101010101" pitchFamily="49" charset="-122"/>
              <a:sym typeface="+mn-ea"/>
            </a:endParaRPr>
          </a:p>
          <a:p>
            <a:pPr algn="just">
              <a:lnSpc>
                <a:spcPct val="130000"/>
              </a:lnSpc>
            </a:pPr>
            <a:r>
              <a:rPr sz="2800" dirty="0">
                <a:latin typeface="黑体" panose="02010609060101010101" pitchFamily="49" charset="-122"/>
                <a:ea typeface="黑体" panose="02010609060101010101" pitchFamily="49" charset="-122"/>
                <a:sym typeface="+mn-ea"/>
              </a:rPr>
              <a:t>A．詹姆士一世    B．查理一世    C．詹姆士二世  D．査理二世</a:t>
            </a:r>
            <a:endParaRPr sz="2800" dirty="0">
              <a:latin typeface="黑体" panose="02010609060101010101" pitchFamily="49" charset="-122"/>
              <a:ea typeface="黑体" panose="02010609060101010101" pitchFamily="49" charset="-122"/>
              <a:sym typeface="+mn-ea"/>
            </a:endParaRPr>
          </a:p>
        </p:txBody>
      </p:sp>
      <p:sp>
        <p:nvSpPr>
          <p:cNvPr id="2" name="文本框 1"/>
          <p:cNvSpPr txBox="1">
            <a:spLocks noChangeArrowheads="1"/>
          </p:cNvSpPr>
          <p:nvPr/>
        </p:nvSpPr>
        <p:spPr bwMode="auto">
          <a:xfrm>
            <a:off x="7970154" y="2173257"/>
            <a:ext cx="1908175" cy="646331"/>
          </a:xfrm>
          <a:prstGeom prst="rect">
            <a:avLst/>
          </a:prstGeom>
          <a:noFill/>
          <a:ln w="9525">
            <a:noFill/>
            <a:miter lim="800000"/>
          </a:ln>
        </p:spPr>
        <p:txBody>
          <a:bodyPr>
            <a:spAutoFit/>
          </a:bodyPr>
          <a:lstStyle/>
          <a:p>
            <a:r>
              <a:rPr lang="en-US" altLang="zh-CN" sz="3600" dirty="0">
                <a:solidFill>
                  <a:srgbClr val="FF0000"/>
                </a:solidFill>
                <a:latin typeface="黑体" panose="02010609060101010101" pitchFamily="49" charset="-122"/>
                <a:ea typeface="黑体" panose="02010609060101010101" pitchFamily="49" charset="-122"/>
              </a:rPr>
              <a:t>B</a:t>
            </a:r>
            <a:endParaRPr lang="en-US" altLang="zh-CN" sz="3600" dirty="0">
              <a:solidFill>
                <a:srgbClr val="FF0000"/>
              </a:solidFill>
              <a:latin typeface="黑体" panose="02010609060101010101" pitchFamily="49" charset="-122"/>
              <a:ea typeface="黑体" panose="02010609060101010101" pitchFamily="49" charset="-122"/>
            </a:endParaRPr>
          </a:p>
        </p:txBody>
      </p:sp>
      <p:sp>
        <p:nvSpPr>
          <p:cNvPr id="3" name="文本框 2"/>
          <p:cNvSpPr txBox="1"/>
          <p:nvPr/>
        </p:nvSpPr>
        <p:spPr>
          <a:xfrm>
            <a:off x="502285" y="3629758"/>
            <a:ext cx="8931861" cy="2940420"/>
          </a:xfrm>
          <a:prstGeom prst="rect">
            <a:avLst/>
          </a:prstGeom>
          <a:noFill/>
        </p:spPr>
        <p:txBody>
          <a:bodyPr wrap="square" rtlCol="0" anchor="t">
            <a:spAutoFit/>
          </a:bodyPr>
          <a:lstStyle/>
          <a:p>
            <a:pPr>
              <a:lnSpc>
                <a:spcPct val="157000"/>
              </a:lnSpc>
            </a:pPr>
            <a:r>
              <a:rPr lang="en-US" altLang="zh-CN" sz="2800" dirty="0">
                <a:solidFill>
                  <a:srgbClr val="000000"/>
                </a:solidFill>
                <a:latin typeface="黑体" panose="02010609060101010101" pitchFamily="49" charset="-122"/>
                <a:ea typeface="黑体" panose="02010609060101010101" pitchFamily="49" charset="-122"/>
                <a:sym typeface="+mn-ea"/>
              </a:rPr>
              <a:t>2.</a:t>
            </a:r>
            <a:r>
              <a:rPr lang="zh-CN" altLang="en-US" sz="2800" dirty="0">
                <a:solidFill>
                  <a:srgbClr val="000000"/>
                </a:solidFill>
                <a:latin typeface="黑体" panose="02010609060101010101" pitchFamily="49" charset="-122"/>
                <a:ea typeface="黑体" panose="02010609060101010101" pitchFamily="49" charset="-122"/>
                <a:sym typeface="+mn-ea"/>
              </a:rPr>
              <a:t>英国资产阶级革命爆发的根本原因是</a:t>
            </a:r>
            <a:r>
              <a:rPr lang="en-US" altLang="zh-CN" sz="2800" dirty="0">
                <a:solidFill>
                  <a:srgbClr val="000000"/>
                </a:solidFill>
                <a:latin typeface="黑体" panose="02010609060101010101" pitchFamily="49" charset="-122"/>
                <a:ea typeface="黑体" panose="02010609060101010101" pitchFamily="49" charset="-122"/>
                <a:sym typeface="+mn-ea"/>
              </a:rPr>
              <a:t>(</a:t>
            </a:r>
            <a:r>
              <a:rPr lang="zh-CN" altLang="en-US" sz="2800" dirty="0">
                <a:solidFill>
                  <a:srgbClr val="FF0000"/>
                </a:solidFill>
                <a:latin typeface="黑体" panose="02010609060101010101" pitchFamily="49" charset="-122"/>
                <a:ea typeface="黑体" panose="02010609060101010101" pitchFamily="49" charset="-122"/>
                <a:sym typeface="+mn-ea"/>
              </a:rPr>
              <a:t>　</a:t>
            </a:r>
            <a:r>
              <a:rPr lang="zh-CN" altLang="en-US" sz="2800" dirty="0" smtClean="0">
                <a:solidFill>
                  <a:srgbClr val="FF0000"/>
                </a:solidFill>
                <a:latin typeface="黑体" panose="02010609060101010101" pitchFamily="49" charset="-122"/>
                <a:ea typeface="黑体" panose="02010609060101010101" pitchFamily="49" charset="-122"/>
                <a:sym typeface="+mn-ea"/>
              </a:rPr>
              <a:t> </a:t>
            </a:r>
            <a:r>
              <a:rPr lang="zh-CN" altLang="en-US" sz="2800" dirty="0">
                <a:solidFill>
                  <a:srgbClr val="FF0000"/>
                </a:solidFill>
                <a:latin typeface="黑体" panose="02010609060101010101" pitchFamily="49" charset="-122"/>
                <a:ea typeface="黑体" panose="02010609060101010101" pitchFamily="49" charset="-122"/>
                <a:sym typeface="+mn-ea"/>
              </a:rPr>
              <a:t>　</a:t>
            </a:r>
            <a:r>
              <a:rPr lang="en-US" altLang="zh-CN" sz="2800" dirty="0">
                <a:solidFill>
                  <a:srgbClr val="000000"/>
                </a:solidFill>
                <a:latin typeface="黑体" panose="02010609060101010101" pitchFamily="49" charset="-122"/>
                <a:ea typeface="黑体" panose="02010609060101010101" pitchFamily="49" charset="-122"/>
                <a:sym typeface="+mn-ea"/>
              </a:rPr>
              <a:t>)</a:t>
            </a:r>
            <a:endParaRPr lang="en-US" altLang="zh-CN" sz="2800" dirty="0">
              <a:solidFill>
                <a:srgbClr val="000000"/>
              </a:solidFill>
              <a:latin typeface="黑体" panose="02010609060101010101" pitchFamily="49" charset="-122"/>
              <a:ea typeface="黑体" panose="02010609060101010101" pitchFamily="49" charset="-122"/>
            </a:endParaRPr>
          </a:p>
          <a:p>
            <a:pPr>
              <a:lnSpc>
                <a:spcPct val="126000"/>
              </a:lnSpc>
            </a:pPr>
            <a:r>
              <a:rPr lang="en-US" altLang="zh-CN" sz="2800" dirty="0">
                <a:solidFill>
                  <a:srgbClr val="000000"/>
                </a:solidFill>
                <a:latin typeface="黑体" panose="02010609060101010101" pitchFamily="49" charset="-122"/>
                <a:ea typeface="黑体" panose="02010609060101010101" pitchFamily="49" charset="-122"/>
                <a:sym typeface="+mn-ea"/>
              </a:rPr>
              <a:t>A.</a:t>
            </a:r>
            <a:r>
              <a:rPr lang="zh-CN" altLang="en-US" sz="2800" dirty="0">
                <a:solidFill>
                  <a:srgbClr val="000000"/>
                </a:solidFill>
                <a:latin typeface="黑体" panose="02010609060101010101" pitchFamily="49" charset="-122"/>
                <a:ea typeface="黑体" panose="02010609060101010101" pitchFamily="49" charset="-122"/>
                <a:sym typeface="+mn-ea"/>
              </a:rPr>
              <a:t>新航路开辟后，欧洲商贸中心转移</a:t>
            </a:r>
            <a:endParaRPr lang="zh-CN" altLang="en-US" sz="2800" dirty="0">
              <a:solidFill>
                <a:srgbClr val="000000"/>
              </a:solidFill>
              <a:latin typeface="黑体" panose="02010609060101010101" pitchFamily="49" charset="-122"/>
              <a:ea typeface="黑体" panose="02010609060101010101" pitchFamily="49" charset="-122"/>
            </a:endParaRPr>
          </a:p>
          <a:p>
            <a:pPr>
              <a:lnSpc>
                <a:spcPct val="126000"/>
              </a:lnSpc>
            </a:pPr>
            <a:r>
              <a:rPr lang="en-US" altLang="zh-CN" sz="2800" dirty="0">
                <a:solidFill>
                  <a:srgbClr val="000000"/>
                </a:solidFill>
                <a:latin typeface="黑体" panose="02010609060101010101" pitchFamily="49" charset="-122"/>
                <a:ea typeface="黑体" panose="02010609060101010101" pitchFamily="49" charset="-122"/>
                <a:sym typeface="+mn-ea"/>
              </a:rPr>
              <a:t>B.</a:t>
            </a:r>
            <a:r>
              <a:rPr lang="zh-CN" altLang="en-US" sz="2800" dirty="0">
                <a:solidFill>
                  <a:srgbClr val="000000"/>
                </a:solidFill>
                <a:latin typeface="黑体" panose="02010609060101010101" pitchFamily="49" charset="-122"/>
                <a:ea typeface="黑体" panose="02010609060101010101" pitchFamily="49" charset="-122"/>
                <a:sym typeface="+mn-ea"/>
              </a:rPr>
              <a:t>封建制度阻碍了资本主义的发展</a:t>
            </a:r>
            <a:endParaRPr lang="zh-CN" altLang="en-US" sz="2800" dirty="0">
              <a:solidFill>
                <a:srgbClr val="000000"/>
              </a:solidFill>
              <a:latin typeface="黑体" panose="02010609060101010101" pitchFamily="49" charset="-122"/>
              <a:ea typeface="黑体" panose="02010609060101010101" pitchFamily="49" charset="-122"/>
            </a:endParaRPr>
          </a:p>
          <a:p>
            <a:pPr>
              <a:lnSpc>
                <a:spcPct val="126000"/>
              </a:lnSpc>
            </a:pPr>
            <a:r>
              <a:rPr lang="en-US" altLang="zh-CN" sz="2800" dirty="0">
                <a:solidFill>
                  <a:srgbClr val="000000"/>
                </a:solidFill>
                <a:latin typeface="黑体" panose="02010609060101010101" pitchFamily="49" charset="-122"/>
                <a:ea typeface="黑体" panose="02010609060101010101" pitchFamily="49" charset="-122"/>
                <a:sym typeface="+mn-ea"/>
              </a:rPr>
              <a:t>C.</a:t>
            </a:r>
            <a:r>
              <a:rPr lang="zh-CN" altLang="en-US" sz="2800" dirty="0">
                <a:solidFill>
                  <a:srgbClr val="000000"/>
                </a:solidFill>
                <a:latin typeface="黑体" panose="02010609060101010101" pitchFamily="49" charset="-122"/>
                <a:ea typeface="黑体" panose="02010609060101010101" pitchFamily="49" charset="-122"/>
                <a:sym typeface="+mn-ea"/>
              </a:rPr>
              <a:t>查理一世宣扬“君权神授”</a:t>
            </a:r>
            <a:endParaRPr lang="zh-CN" altLang="en-US" sz="2800" dirty="0">
              <a:solidFill>
                <a:srgbClr val="000000"/>
              </a:solidFill>
              <a:latin typeface="黑体" panose="02010609060101010101" pitchFamily="49" charset="-122"/>
              <a:ea typeface="黑体" panose="02010609060101010101" pitchFamily="49" charset="-122"/>
            </a:endParaRPr>
          </a:p>
          <a:p>
            <a:pPr>
              <a:lnSpc>
                <a:spcPct val="126000"/>
              </a:lnSpc>
            </a:pPr>
            <a:r>
              <a:rPr lang="en-US" altLang="zh-CN" sz="2800" dirty="0">
                <a:solidFill>
                  <a:srgbClr val="000000"/>
                </a:solidFill>
                <a:latin typeface="黑体" panose="02010609060101010101" pitchFamily="49" charset="-122"/>
                <a:ea typeface="黑体" panose="02010609060101010101" pitchFamily="49" charset="-122"/>
                <a:sym typeface="+mn-ea"/>
              </a:rPr>
              <a:t>D.</a:t>
            </a:r>
            <a:r>
              <a:rPr lang="zh-CN" altLang="en-US" sz="2800" dirty="0">
                <a:solidFill>
                  <a:srgbClr val="000000"/>
                </a:solidFill>
                <a:latin typeface="黑体" panose="02010609060101010101" pitchFamily="49" charset="-122"/>
                <a:ea typeface="黑体" panose="02010609060101010101" pitchFamily="49" charset="-122"/>
                <a:sym typeface="+mn-ea"/>
              </a:rPr>
              <a:t>议会要限制王权</a:t>
            </a:r>
            <a:endParaRPr lang="zh-CN" altLang="zh-CN" sz="280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p:txBody>
      </p:sp>
      <p:sp>
        <p:nvSpPr>
          <p:cNvPr id="4" name="文本框 3"/>
          <p:cNvSpPr txBox="1">
            <a:spLocks noChangeArrowheads="1"/>
          </p:cNvSpPr>
          <p:nvPr/>
        </p:nvSpPr>
        <p:spPr bwMode="auto">
          <a:xfrm>
            <a:off x="7077611" y="3661996"/>
            <a:ext cx="892543" cy="646331"/>
          </a:xfrm>
          <a:prstGeom prst="rect">
            <a:avLst/>
          </a:prstGeom>
          <a:noFill/>
          <a:ln w="9525">
            <a:noFill/>
            <a:miter lim="800000"/>
          </a:ln>
        </p:spPr>
        <p:txBody>
          <a:bodyPr wrap="square">
            <a:spAutoFit/>
          </a:bodyPr>
          <a:lstStyle/>
          <a:p>
            <a:r>
              <a:rPr lang="en-US" altLang="zh-CN" sz="3600" dirty="0">
                <a:solidFill>
                  <a:srgbClr val="FF0000"/>
                </a:solidFill>
                <a:latin typeface="黑体" panose="02010609060101010101" pitchFamily="49" charset="-122"/>
                <a:ea typeface="黑体" panose="02010609060101010101" pitchFamily="49" charset="-122"/>
              </a:rPr>
              <a:t>B</a:t>
            </a:r>
            <a:endParaRPr lang="en-US" altLang="zh-CN" sz="3600" dirty="0">
              <a:solidFill>
                <a:srgbClr val="FF0000"/>
              </a:solidFill>
              <a:latin typeface="黑体" panose="02010609060101010101" pitchFamily="49" charset="-122"/>
              <a:ea typeface="黑体" panose="02010609060101010101" pitchFamily="49"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 grpId="0"/>
      <p:bldP spid="3"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99"/>
          <p:cNvSpPr txBox="1">
            <a:spLocks noChangeArrowheads="1"/>
          </p:cNvSpPr>
          <p:nvPr/>
        </p:nvSpPr>
        <p:spPr bwMode="auto">
          <a:xfrm>
            <a:off x="204714" y="1123755"/>
            <a:ext cx="11520879" cy="2330450"/>
          </a:xfrm>
          <a:prstGeom prst="rect">
            <a:avLst/>
          </a:prstGeom>
          <a:noFill/>
          <a:ln w="9525">
            <a:noFill/>
            <a:miter lim="800000"/>
          </a:ln>
        </p:spPr>
        <p:txBody>
          <a:bodyPr wrap="square">
            <a:spAutoFit/>
          </a:bodyPr>
          <a:lstStyle/>
          <a:p>
            <a:pPr algn="just">
              <a:lnSpc>
                <a:spcPct val="130000"/>
              </a:lnSpc>
            </a:pPr>
            <a:r>
              <a:rPr lang="en-US" altLang="zh-CN" sz="2800" dirty="0">
                <a:solidFill>
                  <a:srgbClr val="000000"/>
                </a:solidFill>
                <a:latin typeface="黑体" panose="02010609060101010101" pitchFamily="49" charset="-122"/>
                <a:ea typeface="黑体" panose="02010609060101010101" pitchFamily="49" charset="-122"/>
                <a:sym typeface="+mn-ea"/>
              </a:rPr>
              <a:t>3.</a:t>
            </a:r>
            <a:r>
              <a:rPr sz="2800" dirty="0">
                <a:latin typeface="黑体" panose="02010609060101010101" pitchFamily="49" charset="-122"/>
                <a:ea typeface="黑体" panose="02010609060101010101" pitchFamily="49" charset="-122"/>
                <a:sym typeface="+mn-ea"/>
              </a:rPr>
              <a:t>抓住关键词是我们学习历史的方法之一。与“17世纪80年代、请来的国王、不流血的政变”等关键词相吻合的历史事件是（  </a:t>
            </a:r>
            <a:r>
              <a:rPr lang="en-US" sz="2800" dirty="0" smtClean="0">
                <a:latin typeface="黑体" panose="02010609060101010101" pitchFamily="49" charset="-122"/>
                <a:ea typeface="黑体" panose="02010609060101010101" pitchFamily="49" charset="-122"/>
                <a:sym typeface="+mn-ea"/>
              </a:rPr>
              <a:t>  </a:t>
            </a:r>
            <a:r>
              <a:rPr sz="2800" dirty="0" smtClean="0">
                <a:latin typeface="黑体" panose="02010609060101010101" pitchFamily="49" charset="-122"/>
                <a:ea typeface="黑体" panose="02010609060101010101" pitchFamily="49" charset="-122"/>
                <a:sym typeface="+mn-ea"/>
              </a:rPr>
              <a:t>）</a:t>
            </a:r>
            <a:endParaRPr sz="2800" dirty="0">
              <a:latin typeface="黑体" panose="02010609060101010101" pitchFamily="49" charset="-122"/>
              <a:ea typeface="黑体" panose="02010609060101010101" pitchFamily="49" charset="-122"/>
              <a:sym typeface="+mn-ea"/>
            </a:endParaRPr>
          </a:p>
          <a:p>
            <a:pPr algn="just">
              <a:lnSpc>
                <a:spcPct val="130000"/>
              </a:lnSpc>
            </a:pPr>
            <a:r>
              <a:rPr sz="2800" dirty="0">
                <a:latin typeface="黑体" panose="02010609060101010101" pitchFamily="49" charset="-122"/>
                <a:ea typeface="黑体" panose="02010609060101010101" pitchFamily="49" charset="-122"/>
                <a:sym typeface="+mn-ea"/>
              </a:rPr>
              <a:t>A．“光荣革命”           </a:t>
            </a:r>
            <a:r>
              <a:rPr lang="en-US" sz="2800" dirty="0" smtClean="0">
                <a:latin typeface="黑体" panose="02010609060101010101" pitchFamily="49" charset="-122"/>
                <a:ea typeface="黑体" panose="02010609060101010101" pitchFamily="49" charset="-122"/>
                <a:sym typeface="+mn-ea"/>
              </a:rPr>
              <a:t> </a:t>
            </a:r>
            <a:r>
              <a:rPr sz="2800" dirty="0" smtClean="0">
                <a:latin typeface="黑体" panose="02010609060101010101" pitchFamily="49" charset="-122"/>
                <a:ea typeface="黑体" panose="02010609060101010101" pitchFamily="49" charset="-122"/>
                <a:sym typeface="+mn-ea"/>
              </a:rPr>
              <a:t>B</a:t>
            </a:r>
            <a:r>
              <a:rPr sz="2800" dirty="0">
                <a:latin typeface="黑体" panose="02010609060101010101" pitchFamily="49" charset="-122"/>
                <a:ea typeface="黑体" panose="02010609060101010101" pitchFamily="49" charset="-122"/>
                <a:sym typeface="+mn-ea"/>
              </a:rPr>
              <a:t>．</a:t>
            </a:r>
            <a:r>
              <a:rPr lang="zh-CN" sz="2800" dirty="0">
                <a:latin typeface="黑体" panose="02010609060101010101" pitchFamily="49" charset="-122"/>
                <a:ea typeface="黑体" panose="02010609060101010101" pitchFamily="49" charset="-122"/>
                <a:sym typeface="+mn-ea"/>
              </a:rPr>
              <a:t>戊戌变法</a:t>
            </a:r>
            <a:endParaRPr sz="2800" dirty="0">
              <a:latin typeface="黑体" panose="02010609060101010101" pitchFamily="49" charset="-122"/>
              <a:ea typeface="黑体" panose="02010609060101010101" pitchFamily="49" charset="-122"/>
              <a:sym typeface="+mn-ea"/>
            </a:endParaRPr>
          </a:p>
          <a:p>
            <a:pPr algn="just">
              <a:lnSpc>
                <a:spcPct val="130000"/>
              </a:lnSpc>
            </a:pPr>
            <a:r>
              <a:rPr sz="2800" dirty="0">
                <a:latin typeface="黑体" panose="02010609060101010101" pitchFamily="49" charset="-122"/>
                <a:ea typeface="黑体" panose="02010609060101010101" pitchFamily="49" charset="-122"/>
                <a:sym typeface="+mn-ea"/>
              </a:rPr>
              <a:t>C．</a:t>
            </a:r>
            <a:r>
              <a:rPr lang="zh-CN" sz="2800" dirty="0">
                <a:latin typeface="黑体" panose="02010609060101010101" pitchFamily="49" charset="-122"/>
                <a:ea typeface="黑体" panose="02010609060101010101" pitchFamily="49" charset="-122"/>
                <a:sym typeface="+mn-ea"/>
              </a:rPr>
              <a:t>辛亥革命</a:t>
            </a:r>
            <a:r>
              <a:rPr sz="2800" dirty="0">
                <a:latin typeface="黑体" panose="02010609060101010101" pitchFamily="49" charset="-122"/>
                <a:ea typeface="黑体" panose="02010609060101010101" pitchFamily="49" charset="-122"/>
                <a:sym typeface="+mn-ea"/>
              </a:rPr>
              <a:t>                D．</a:t>
            </a:r>
            <a:r>
              <a:rPr lang="zh-CN" sz="2800" dirty="0">
                <a:latin typeface="黑体" panose="02010609060101010101" pitchFamily="49" charset="-122"/>
                <a:ea typeface="黑体" panose="02010609060101010101" pitchFamily="49" charset="-122"/>
                <a:sym typeface="+mn-ea"/>
              </a:rPr>
              <a:t>大化改新</a:t>
            </a:r>
            <a:endParaRPr lang="zh-CN" sz="2800" dirty="0">
              <a:latin typeface="黑体" panose="02010609060101010101" pitchFamily="49" charset="-122"/>
              <a:ea typeface="黑体" panose="02010609060101010101" pitchFamily="49" charset="-122"/>
              <a:sym typeface="+mn-ea"/>
            </a:endParaRPr>
          </a:p>
        </p:txBody>
      </p:sp>
      <p:sp>
        <p:nvSpPr>
          <p:cNvPr id="2" name="文本框 1"/>
          <p:cNvSpPr txBox="1">
            <a:spLocks noChangeArrowheads="1"/>
          </p:cNvSpPr>
          <p:nvPr/>
        </p:nvSpPr>
        <p:spPr bwMode="auto">
          <a:xfrm>
            <a:off x="9004007" y="1642649"/>
            <a:ext cx="1908175" cy="646331"/>
          </a:xfrm>
          <a:prstGeom prst="rect">
            <a:avLst/>
          </a:prstGeom>
          <a:noFill/>
          <a:ln w="9525">
            <a:noFill/>
            <a:miter lim="800000"/>
          </a:ln>
        </p:spPr>
        <p:txBody>
          <a:bodyPr>
            <a:spAutoFit/>
          </a:bodyPr>
          <a:lstStyle/>
          <a:p>
            <a:r>
              <a:rPr lang="en-US" altLang="zh-CN" sz="3600" dirty="0">
                <a:solidFill>
                  <a:srgbClr val="FF0000"/>
                </a:solidFill>
                <a:latin typeface="黑体" panose="02010609060101010101" pitchFamily="49" charset="-122"/>
                <a:ea typeface="黑体" panose="02010609060101010101" pitchFamily="49" charset="-122"/>
              </a:rPr>
              <a:t>A</a:t>
            </a:r>
            <a:endParaRPr lang="en-US" altLang="zh-CN" sz="3600" dirty="0">
              <a:solidFill>
                <a:srgbClr val="FF0000"/>
              </a:solidFill>
              <a:latin typeface="黑体" panose="02010609060101010101" pitchFamily="49" charset="-122"/>
              <a:ea typeface="黑体" panose="02010609060101010101" pitchFamily="49" charset="-122"/>
            </a:endParaRPr>
          </a:p>
        </p:txBody>
      </p:sp>
      <p:sp>
        <p:nvSpPr>
          <p:cNvPr id="3" name="文本框 2"/>
          <p:cNvSpPr txBox="1"/>
          <p:nvPr/>
        </p:nvSpPr>
        <p:spPr>
          <a:xfrm>
            <a:off x="204714" y="3610317"/>
            <a:ext cx="11816861" cy="2798202"/>
          </a:xfrm>
          <a:prstGeom prst="rect">
            <a:avLst/>
          </a:prstGeom>
          <a:noFill/>
        </p:spPr>
        <p:txBody>
          <a:bodyPr wrap="square" rtlCol="0" anchor="t">
            <a:spAutoFit/>
          </a:bodyPr>
          <a:lstStyle/>
          <a:p>
            <a:pPr>
              <a:lnSpc>
                <a:spcPct val="157000"/>
              </a:lnSpc>
            </a:pPr>
            <a:r>
              <a:rPr lang="en-US" sz="2800" dirty="0">
                <a:latin typeface="黑体" panose="02010609060101010101" pitchFamily="49" charset="-122"/>
                <a:ea typeface="黑体" panose="02010609060101010101" pitchFamily="49" charset="-122"/>
                <a:cs typeface="宋体" panose="02010600030101010101" pitchFamily="2" charset="-122"/>
                <a:sym typeface="+mn-ea"/>
              </a:rPr>
              <a:t>4.</a:t>
            </a:r>
            <a:r>
              <a:rPr sz="2800" dirty="0">
                <a:latin typeface="黑体" panose="02010609060101010101" pitchFamily="49" charset="-122"/>
                <a:ea typeface="黑体" panose="02010609060101010101" pitchFamily="49" charset="-122"/>
                <a:cs typeface="宋体" panose="02010600030101010101" pitchFamily="2" charset="-122"/>
                <a:sym typeface="+mn-ea"/>
              </a:rPr>
              <a:t>19世纪，英国宪法权威沃尔特说：“议会如果做出决定，就是把女王本人的死刑判决书送到她面前，她也不得不签字。</a:t>
            </a:r>
            <a:r>
              <a:rPr lang="en-US" sz="2800" dirty="0">
                <a:latin typeface="黑体" panose="02010609060101010101" pitchFamily="49" charset="-122"/>
                <a:ea typeface="黑体" panose="02010609060101010101" pitchFamily="49" charset="-122"/>
                <a:cs typeface="宋体" panose="02010600030101010101" pitchFamily="2" charset="-122"/>
                <a:sym typeface="+mn-ea"/>
              </a:rPr>
              <a:t>”</a:t>
            </a:r>
            <a:r>
              <a:rPr sz="2800" dirty="0">
                <a:latin typeface="黑体" panose="02010609060101010101" pitchFamily="49" charset="-122"/>
                <a:ea typeface="黑体" panose="02010609060101010101" pitchFamily="49" charset="-122"/>
                <a:cs typeface="宋体" panose="02010600030101010101" pitchFamily="2" charset="-122"/>
                <a:sym typeface="+mn-ea"/>
              </a:rPr>
              <a:t>这从实质上说明</a:t>
            </a:r>
            <a:r>
              <a:rPr lang="zh-CN" sz="2800" dirty="0">
                <a:latin typeface="黑体" panose="02010609060101010101" pitchFamily="49" charset="-122"/>
                <a:ea typeface="黑体" panose="02010609060101010101" pitchFamily="49" charset="-122"/>
                <a:cs typeface="宋体" panose="02010600030101010101" pitchFamily="2" charset="-122"/>
                <a:sym typeface="+mn-ea"/>
              </a:rPr>
              <a:t>（   </a:t>
            </a:r>
            <a:r>
              <a:rPr lang="en-US" altLang="zh-CN" sz="2800" dirty="0" smtClean="0">
                <a:latin typeface="黑体" panose="02010609060101010101" pitchFamily="49" charset="-122"/>
                <a:ea typeface="黑体" panose="02010609060101010101" pitchFamily="49" charset="-122"/>
                <a:cs typeface="宋体" panose="02010600030101010101" pitchFamily="2" charset="-122"/>
                <a:sym typeface="+mn-ea"/>
              </a:rPr>
              <a:t> </a:t>
            </a:r>
            <a:r>
              <a:rPr lang="zh-CN" sz="2800" dirty="0" smtClean="0">
                <a:latin typeface="黑体" panose="02010609060101010101" pitchFamily="49" charset="-122"/>
                <a:ea typeface="黑体" panose="02010609060101010101" pitchFamily="49" charset="-122"/>
                <a:cs typeface="宋体" panose="02010600030101010101" pitchFamily="2" charset="-122"/>
                <a:sym typeface="+mn-ea"/>
              </a:rPr>
              <a:t>）</a:t>
            </a:r>
            <a:endParaRPr sz="2800" dirty="0">
              <a:latin typeface="黑体" panose="02010609060101010101" pitchFamily="49" charset="-122"/>
              <a:ea typeface="黑体" panose="02010609060101010101" pitchFamily="49" charset="-122"/>
              <a:cs typeface="宋体" panose="02010600030101010101" pitchFamily="2" charset="-122"/>
              <a:sym typeface="+mn-ea"/>
            </a:endParaRPr>
          </a:p>
          <a:p>
            <a:pPr>
              <a:lnSpc>
                <a:spcPct val="157000"/>
              </a:lnSpc>
            </a:pPr>
            <a:r>
              <a:rPr sz="2800" dirty="0" err="1">
                <a:latin typeface="黑体" panose="02010609060101010101" pitchFamily="49" charset="-122"/>
                <a:ea typeface="黑体" panose="02010609060101010101" pitchFamily="49" charset="-122"/>
                <a:cs typeface="宋体" panose="02010600030101010101" pitchFamily="2" charset="-122"/>
                <a:sym typeface="+mn-ea"/>
              </a:rPr>
              <a:t>A．拥有实权的议会可以随意处死国王</a:t>
            </a:r>
            <a:r>
              <a:rPr sz="2800" dirty="0">
                <a:latin typeface="黑体" panose="02010609060101010101" pitchFamily="49" charset="-122"/>
                <a:ea typeface="黑体" panose="02010609060101010101" pitchFamily="49" charset="-122"/>
                <a:cs typeface="宋体" panose="02010600030101010101" pitchFamily="2" charset="-122"/>
                <a:sym typeface="+mn-ea"/>
              </a:rPr>
              <a:t>   </a:t>
            </a:r>
            <a:r>
              <a:rPr sz="2800" dirty="0" err="1" smtClean="0">
                <a:latin typeface="黑体" panose="02010609060101010101" pitchFamily="49" charset="-122"/>
                <a:ea typeface="黑体" panose="02010609060101010101" pitchFamily="49" charset="-122"/>
                <a:cs typeface="宋体" panose="02010600030101010101" pitchFamily="2" charset="-122"/>
                <a:sym typeface="+mn-ea"/>
              </a:rPr>
              <a:t>B</a:t>
            </a:r>
            <a:r>
              <a:rPr sz="2800" dirty="0" err="1">
                <a:latin typeface="黑体" panose="02010609060101010101" pitchFamily="49" charset="-122"/>
                <a:ea typeface="黑体" panose="02010609060101010101" pitchFamily="49" charset="-122"/>
                <a:cs typeface="宋体" panose="02010600030101010101" pitchFamily="2" charset="-122"/>
                <a:sym typeface="+mn-ea"/>
              </a:rPr>
              <a:t>．女王在国家政治生活中无作用</a:t>
            </a:r>
            <a:endParaRPr sz="2800" dirty="0">
              <a:latin typeface="黑体" panose="02010609060101010101" pitchFamily="49" charset="-122"/>
              <a:ea typeface="黑体" panose="02010609060101010101" pitchFamily="49" charset="-122"/>
              <a:cs typeface="宋体" panose="02010600030101010101" pitchFamily="2" charset="-122"/>
              <a:sym typeface="+mn-ea"/>
            </a:endParaRPr>
          </a:p>
          <a:p>
            <a:pPr>
              <a:lnSpc>
                <a:spcPct val="157000"/>
              </a:lnSpc>
            </a:pPr>
            <a:r>
              <a:rPr sz="2800" dirty="0" err="1">
                <a:latin typeface="黑体" panose="02010609060101010101" pitchFamily="49" charset="-122"/>
                <a:ea typeface="黑体" panose="02010609060101010101" pitchFamily="49" charset="-122"/>
                <a:cs typeface="宋体" panose="02010600030101010101" pitchFamily="2" charset="-122"/>
                <a:sym typeface="+mn-ea"/>
              </a:rPr>
              <a:t>C．议会在国家政治生活中的最高地位</a:t>
            </a:r>
            <a:r>
              <a:rPr sz="2800" dirty="0">
                <a:latin typeface="黑体" panose="02010609060101010101" pitchFamily="49" charset="-122"/>
                <a:ea typeface="黑体" panose="02010609060101010101" pitchFamily="49" charset="-122"/>
                <a:cs typeface="宋体" panose="02010600030101010101" pitchFamily="2" charset="-122"/>
                <a:sym typeface="+mn-ea"/>
              </a:rPr>
              <a:t>   </a:t>
            </a:r>
            <a:r>
              <a:rPr sz="2800" dirty="0" err="1" smtClean="0">
                <a:latin typeface="黑体" panose="02010609060101010101" pitchFamily="49" charset="-122"/>
                <a:ea typeface="黑体" panose="02010609060101010101" pitchFamily="49" charset="-122"/>
                <a:cs typeface="宋体" panose="02010600030101010101" pitchFamily="2" charset="-122"/>
                <a:sym typeface="+mn-ea"/>
              </a:rPr>
              <a:t>D</a:t>
            </a:r>
            <a:r>
              <a:rPr sz="2800" dirty="0" err="1">
                <a:latin typeface="黑体" panose="02010609060101010101" pitchFamily="49" charset="-122"/>
                <a:ea typeface="黑体" panose="02010609060101010101" pitchFamily="49" charset="-122"/>
                <a:cs typeface="宋体" panose="02010600030101010101" pitchFamily="2" charset="-122"/>
                <a:sym typeface="+mn-ea"/>
              </a:rPr>
              <a:t>．英国继续推行君主专制制度</a:t>
            </a:r>
            <a:endParaRPr sz="2800" dirty="0">
              <a:latin typeface="黑体" panose="02010609060101010101" pitchFamily="49" charset="-122"/>
              <a:ea typeface="黑体" panose="02010609060101010101" pitchFamily="49" charset="-122"/>
              <a:cs typeface="宋体" panose="02010600030101010101" pitchFamily="2" charset="-122"/>
              <a:sym typeface="+mn-ea"/>
            </a:endParaRPr>
          </a:p>
        </p:txBody>
      </p:sp>
      <p:sp>
        <p:nvSpPr>
          <p:cNvPr id="4" name="文本框 3"/>
          <p:cNvSpPr txBox="1">
            <a:spLocks noChangeArrowheads="1"/>
          </p:cNvSpPr>
          <p:nvPr/>
        </p:nvSpPr>
        <p:spPr bwMode="auto">
          <a:xfrm>
            <a:off x="11114698" y="4345502"/>
            <a:ext cx="698817" cy="646331"/>
          </a:xfrm>
          <a:prstGeom prst="rect">
            <a:avLst/>
          </a:prstGeom>
          <a:noFill/>
          <a:ln w="9525">
            <a:noFill/>
            <a:miter lim="800000"/>
          </a:ln>
        </p:spPr>
        <p:txBody>
          <a:bodyPr wrap="square">
            <a:spAutoFit/>
          </a:bodyPr>
          <a:lstStyle>
            <a:defPPr>
              <a:defRPr lang="zh-CN"/>
            </a:defPPr>
            <a:lvl1pPr>
              <a:defRPr sz="3600">
                <a:solidFill>
                  <a:srgbClr val="FF0000"/>
                </a:solidFill>
                <a:latin typeface="黑体" panose="02010609060101010101" pitchFamily="49" charset="-122"/>
                <a:ea typeface="黑体" panose="02010609060101010101" pitchFamily="49" charset="-122"/>
              </a:defRPr>
            </a:lvl1pPr>
          </a:lstStyle>
          <a:p>
            <a:r>
              <a:rPr lang="en-US" altLang="zh-CN" dirty="0"/>
              <a:t>C</a:t>
            </a:r>
            <a:endParaRPr lang="en-US" altLang="zh-CN"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 grpId="0"/>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24677" y="3189067"/>
            <a:ext cx="5901690" cy="645160"/>
          </a:xfrm>
          <a:prstGeom prst="rect">
            <a:avLst/>
          </a:prstGeom>
          <a:noFill/>
        </p:spPr>
        <p:txBody>
          <a:bodyPr wrap="square" rtlCol="0">
            <a:spAutoFit/>
          </a:bodyPr>
          <a:lstStyle/>
          <a:p>
            <a:pPr algn="ctr"/>
            <a:r>
              <a:rPr lang="zh-CN" altLang="en-US" sz="3600" dirty="0" smtClean="0">
                <a:solidFill>
                  <a:schemeClr val="bg1"/>
                </a:solidFill>
                <a:latin typeface="黑体" panose="02010609060101010101" pitchFamily="49" charset="-122"/>
                <a:ea typeface="黑体" panose="02010609060101010101" pitchFamily="49" charset="-122"/>
              </a:rPr>
              <a:t>完成本课课后练习</a:t>
            </a:r>
            <a:endParaRPr lang="zh-CN" altLang="en-US" sz="3600"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4219068" y="96520"/>
            <a:ext cx="3741420" cy="708025"/>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“权杖”挑战传统</a:t>
            </a:r>
            <a:r>
              <a:rPr lang="zh-CN" altLang="en-US" dirty="0"/>
              <a:t> </a:t>
            </a:r>
            <a:endParaRPr lang="zh-CN" altLang="en-US" dirty="0"/>
          </a:p>
        </p:txBody>
      </p:sp>
      <p:sp>
        <p:nvSpPr>
          <p:cNvPr id="8" name="矩形 7"/>
          <p:cNvSpPr/>
          <p:nvPr/>
        </p:nvSpPr>
        <p:spPr>
          <a:xfrm>
            <a:off x="334108" y="4748066"/>
            <a:ext cx="11535507" cy="1706602"/>
          </a:xfrm>
          <a:prstGeom prst="rect">
            <a:avLst/>
          </a:prstGeom>
          <a:solidFill>
            <a:srgbClr val="182E6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a:off x="434858" y="4863179"/>
            <a:ext cx="11309839" cy="1413849"/>
          </a:xfrm>
          <a:prstGeom prst="rect">
            <a:avLst/>
          </a:prstGeom>
          <a:noFill/>
        </p:spPr>
        <p:txBody>
          <a:bodyPr wrap="square" rtlCol="0">
            <a:spAutoFit/>
          </a:bodyPr>
          <a:lstStyle/>
          <a:p>
            <a:pPr algn="just" fontAlgn="auto">
              <a:lnSpc>
                <a:spcPct val="125000"/>
              </a:lnSpc>
            </a:pPr>
            <a:r>
              <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rPr>
              <a:t>约翰</a:t>
            </a:r>
            <a:r>
              <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sym typeface="+mn-ea"/>
              </a:rPr>
              <a:t>王为了他的战事，大肆征税和延长贵族的兵役时间，破坏了长久以来形成的国王和贵族之间的权利义务关系，</a:t>
            </a:r>
            <a:r>
              <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rPr>
              <a:t>最终引发了贵族的反抗。</a:t>
            </a:r>
            <a:r>
              <a:rPr lang="en-US" altLang="zh-CN" sz="2400" b="1" dirty="0">
                <a:solidFill>
                  <a:schemeClr val="bg1"/>
                </a:solidFill>
                <a:latin typeface="黑体" panose="02010609060101010101" pitchFamily="49" charset="-122"/>
                <a:ea typeface="黑体" panose="02010609060101010101" pitchFamily="49" charset="-122"/>
                <a:cs typeface="仿宋" panose="02010609060101010101" charset="-122"/>
              </a:rPr>
              <a:t>1215</a:t>
            </a:r>
            <a:r>
              <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rPr>
              <a:t>年，约翰王签署《大宪章》，共有63个条款。</a:t>
            </a:r>
            <a:endPar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endParaRPr>
          </a:p>
        </p:txBody>
      </p:sp>
      <p:pic>
        <p:nvPicPr>
          <p:cNvPr id="9" name="图片 8" descr="WechatIMG22"/>
          <p:cNvPicPr>
            <a:picLocks noChangeAspect="1"/>
          </p:cNvPicPr>
          <p:nvPr/>
        </p:nvPicPr>
        <p:blipFill>
          <a:blip r:embed="rId1"/>
          <a:stretch>
            <a:fillRect/>
          </a:stretch>
        </p:blipFill>
        <p:spPr>
          <a:xfrm>
            <a:off x="567982" y="1228373"/>
            <a:ext cx="6299746" cy="3359705"/>
          </a:xfrm>
          <a:prstGeom prst="rect">
            <a:avLst/>
          </a:prstGeom>
        </p:spPr>
      </p:pic>
      <p:sp>
        <p:nvSpPr>
          <p:cNvPr id="10" name="云形标注 9"/>
          <p:cNvSpPr/>
          <p:nvPr/>
        </p:nvSpPr>
        <p:spPr>
          <a:xfrm>
            <a:off x="7511025" y="1310639"/>
            <a:ext cx="3701415" cy="1287145"/>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800" b="1" dirty="0">
                <a:solidFill>
                  <a:srgbClr val="3B322C"/>
                </a:solidFill>
                <a:latin typeface="黑体" panose="02010609060101010101" pitchFamily="49" charset="-122"/>
                <a:ea typeface="黑体" panose="02010609060101010101" pitchFamily="49" charset="-122"/>
              </a:rPr>
              <a:t>关于约翰王的那些事儿～～</a:t>
            </a:r>
            <a:endParaRPr lang="zh-CN" altLang="en-US" sz="2800" b="1" dirty="0">
              <a:solidFill>
                <a:srgbClr val="3B322C"/>
              </a:solidFill>
              <a:latin typeface="黑体" panose="02010609060101010101" pitchFamily="49" charset="-122"/>
              <a:ea typeface="黑体" panose="02010609060101010101" pitchFamily="49" charset="-122"/>
            </a:endParaRPr>
          </a:p>
        </p:txBody>
      </p:sp>
      <p:sp>
        <p:nvSpPr>
          <p:cNvPr id="11" name="文本框 10"/>
          <p:cNvSpPr txBox="1"/>
          <p:nvPr/>
        </p:nvSpPr>
        <p:spPr>
          <a:xfrm>
            <a:off x="7429989" y="3147842"/>
            <a:ext cx="3701074" cy="1200329"/>
          </a:xfrm>
          <a:prstGeom prst="rect">
            <a:avLst/>
          </a:prstGeom>
          <a:noFill/>
        </p:spPr>
        <p:txBody>
          <a:bodyPr wrap="square" rtlCol="0">
            <a:spAutoFit/>
          </a:bodyPr>
          <a:lstStyle/>
          <a:p>
            <a:pPr algn="ctr" fontAlgn="auto">
              <a:lnSpc>
                <a:spcPct val="150000"/>
              </a:lnSpc>
            </a:pPr>
            <a:r>
              <a:rPr lang="zh-CN" altLang="en-US" sz="2400" b="1" dirty="0">
                <a:solidFill>
                  <a:schemeClr val="tx1"/>
                </a:solidFill>
                <a:latin typeface="黑体" panose="02010609060101010101" pitchFamily="49" charset="-122"/>
                <a:ea typeface="黑体" panose="02010609060101010101" pitchFamily="49" charset="-122"/>
                <a:cs typeface="HYYiSongJ" panose="00020600040101010101" charset="-122"/>
              </a:rPr>
              <a:t>一位好战王</a:t>
            </a:r>
            <a:endParaRPr lang="zh-CN" altLang="en-US" sz="2400" b="1" dirty="0">
              <a:solidFill>
                <a:schemeClr val="tx1"/>
              </a:solidFill>
              <a:latin typeface="黑体" panose="02010609060101010101" pitchFamily="49" charset="-122"/>
              <a:ea typeface="黑体" panose="02010609060101010101" pitchFamily="49" charset="-122"/>
              <a:cs typeface="HYYiSongJ" panose="00020600040101010101" charset="-122"/>
            </a:endParaRPr>
          </a:p>
          <a:p>
            <a:pPr algn="ctr" fontAlgn="auto">
              <a:lnSpc>
                <a:spcPct val="150000"/>
              </a:lnSpc>
            </a:pPr>
            <a:r>
              <a:rPr lang="zh-CN" altLang="en-US" sz="2400" b="1" dirty="0">
                <a:solidFill>
                  <a:schemeClr val="tx1"/>
                </a:solidFill>
                <a:latin typeface="黑体" panose="02010609060101010101" pitchFamily="49" charset="-122"/>
                <a:ea typeface="黑体" panose="02010609060101010101" pitchFamily="49" charset="-122"/>
                <a:cs typeface="HYYiSongJ" panose="00020600040101010101" charset="-122"/>
              </a:rPr>
              <a:t>也是一位屡战屡败的国王</a:t>
            </a:r>
            <a:endParaRPr lang="zh-CN" altLang="en-US" sz="2400" b="1" dirty="0">
              <a:solidFill>
                <a:schemeClr val="tx1"/>
              </a:solidFill>
              <a:latin typeface="黑体" panose="02010609060101010101" pitchFamily="49" charset="-122"/>
              <a:ea typeface="黑体" panose="02010609060101010101" pitchFamily="49" charset="-122"/>
              <a:cs typeface="HYYiSongJ"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758825" y="5267325"/>
            <a:ext cx="5365750" cy="490519"/>
          </a:xfrm>
          <a:prstGeom prst="rect">
            <a:avLst/>
          </a:prstGeom>
          <a:noFill/>
        </p:spPr>
        <p:txBody>
          <a:bodyPr wrap="square" rtlCol="0">
            <a:spAutoFit/>
          </a:bodyPr>
          <a:lstStyle/>
          <a:p>
            <a:pPr algn="r" fontAlgn="auto">
              <a:lnSpc>
                <a:spcPct val="125000"/>
              </a:lnSpc>
            </a:pPr>
            <a:r>
              <a:rPr lang="en-US" sz="2400" b="1" dirty="0">
                <a:solidFill>
                  <a:schemeClr val="bg1"/>
                </a:solidFill>
                <a:latin typeface="黑体" panose="02010609060101010101" pitchFamily="49" charset="-122"/>
                <a:ea typeface="黑体" panose="02010609060101010101" pitchFamily="49" charset="-122"/>
                <a:cs typeface="仿宋" panose="02010609060101010101" charset="-122"/>
              </a:rPr>
              <a:t>——</a:t>
            </a:r>
            <a:r>
              <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rPr>
              <a:t>《大宪章》颁布</a:t>
            </a:r>
            <a:r>
              <a:rPr lang="en-US" altLang="zh-CN" sz="2400" b="1" dirty="0">
                <a:solidFill>
                  <a:schemeClr val="bg1"/>
                </a:solidFill>
                <a:latin typeface="黑体" panose="02010609060101010101" pitchFamily="49" charset="-122"/>
                <a:ea typeface="黑体" panose="02010609060101010101" pitchFamily="49" charset="-122"/>
                <a:cs typeface="仿宋" panose="02010609060101010101" charset="-122"/>
              </a:rPr>
              <a:t>800</a:t>
            </a:r>
            <a:r>
              <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rPr>
              <a:t>周年纪念邮票</a:t>
            </a:r>
            <a:endPar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endParaRPr>
          </a:p>
        </p:txBody>
      </p:sp>
      <p:pic>
        <p:nvPicPr>
          <p:cNvPr id="6" name="图片 5" descr="WechatIMG62"/>
          <p:cNvPicPr>
            <a:picLocks noChangeAspect="1"/>
          </p:cNvPicPr>
          <p:nvPr/>
        </p:nvPicPr>
        <p:blipFill>
          <a:blip r:embed="rId1"/>
          <a:srcRect l="2027" r="-2027"/>
          <a:stretch>
            <a:fillRect/>
          </a:stretch>
        </p:blipFill>
        <p:spPr>
          <a:xfrm>
            <a:off x="509270" y="2754972"/>
            <a:ext cx="6012815" cy="3110230"/>
          </a:xfrm>
          <a:prstGeom prst="rect">
            <a:avLst/>
          </a:prstGeom>
        </p:spPr>
      </p:pic>
      <p:sp>
        <p:nvSpPr>
          <p:cNvPr id="8" name="云形标注 7"/>
          <p:cNvSpPr/>
          <p:nvPr/>
        </p:nvSpPr>
        <p:spPr>
          <a:xfrm>
            <a:off x="6592423" y="1378927"/>
            <a:ext cx="5146040" cy="2931160"/>
          </a:xfrm>
          <a:prstGeom prst="cloudCallout">
            <a:avLst/>
          </a:prstGeom>
          <a:ln>
            <a:solidFill>
              <a:srgbClr val="182E60"/>
            </a:solidFill>
          </a:ln>
        </p:spPr>
        <p:style>
          <a:lnRef idx="2">
            <a:schemeClr val="accent6"/>
          </a:lnRef>
          <a:fillRef idx="1">
            <a:schemeClr val="lt1"/>
          </a:fillRef>
          <a:effectRef idx="0">
            <a:schemeClr val="accent6"/>
          </a:effectRef>
          <a:fontRef idx="minor">
            <a:schemeClr val="dk1"/>
          </a:fontRef>
        </p:style>
        <p:txBody>
          <a:bodyPr rtlCol="0" anchor="ctr"/>
          <a:lstStyle/>
          <a:p>
            <a:pPr algn="ctr" fontAlgn="auto">
              <a:lnSpc>
                <a:spcPct val="125000"/>
              </a:lnSpc>
            </a:pPr>
            <a:r>
              <a:rPr lang="zh-CN" altLang="en-US" sz="2400" b="1" dirty="0">
                <a:solidFill>
                  <a:srgbClr val="3B322C"/>
                </a:solidFill>
                <a:latin typeface="黑体" panose="02010609060101010101" pitchFamily="49" charset="-122"/>
                <a:ea typeface="黑体" panose="02010609060101010101" pitchFamily="49" charset="-122"/>
                <a:cs typeface="仿宋" panose="02010609060101010101" charset="-122"/>
                <a:sym typeface="+mn-ea"/>
              </a:rPr>
              <a:t> 第39条  任何自由人，如未经其同等地位之人根据</a:t>
            </a:r>
            <a:r>
              <a:rPr lang="zh-CN" altLang="en-US" sz="2400" b="1" dirty="0">
                <a:solidFill>
                  <a:srgbClr val="FF0000"/>
                </a:solidFill>
                <a:latin typeface="黑体" panose="02010609060101010101" pitchFamily="49" charset="-122"/>
                <a:ea typeface="黑体" panose="02010609060101010101" pitchFamily="49" charset="-122"/>
                <a:cs typeface="仿宋" panose="02010609060101010101" charset="-122"/>
                <a:sym typeface="+mn-ea"/>
              </a:rPr>
              <a:t>这块土地上的法律</a:t>
            </a:r>
            <a:r>
              <a:rPr lang="zh-CN" altLang="en-US" sz="2400" b="1" dirty="0">
                <a:solidFill>
                  <a:srgbClr val="3B322C"/>
                </a:solidFill>
                <a:latin typeface="黑体" panose="02010609060101010101" pitchFamily="49" charset="-122"/>
                <a:ea typeface="黑体" panose="02010609060101010101" pitchFamily="49" charset="-122"/>
                <a:cs typeface="仿宋" panose="02010609060101010101" charset="-122"/>
                <a:sym typeface="+mn-ea"/>
              </a:rPr>
              <a:t>作出合法裁判，皆不得被逮捕、监禁</a:t>
            </a:r>
            <a:r>
              <a:rPr lang="en-US" altLang="zh-CN" sz="2400" b="1" dirty="0">
                <a:solidFill>
                  <a:srgbClr val="3B322C"/>
                </a:solidFill>
                <a:latin typeface="黑体" panose="02010609060101010101" pitchFamily="49" charset="-122"/>
                <a:ea typeface="黑体" panose="02010609060101010101" pitchFamily="49" charset="-122"/>
                <a:cs typeface="仿宋" panose="02010609060101010101" charset="-122"/>
                <a:sym typeface="+mn-ea"/>
              </a:rPr>
              <a:t>......</a:t>
            </a:r>
            <a:endParaRPr lang="en-US" altLang="zh-CN" sz="2400" b="1" dirty="0">
              <a:solidFill>
                <a:srgbClr val="3B322C"/>
              </a:solidFill>
              <a:latin typeface="黑体" panose="02010609060101010101" pitchFamily="49" charset="-122"/>
              <a:ea typeface="黑体" panose="02010609060101010101" pitchFamily="49" charset="-122"/>
              <a:cs typeface="仿宋" panose="02010609060101010101" charset="-122"/>
              <a:sym typeface="+mn-ea"/>
            </a:endParaRPr>
          </a:p>
        </p:txBody>
      </p:sp>
      <p:sp>
        <p:nvSpPr>
          <p:cNvPr id="9" name="矩形 8"/>
          <p:cNvSpPr/>
          <p:nvPr/>
        </p:nvSpPr>
        <p:spPr>
          <a:xfrm>
            <a:off x="665797" y="1683141"/>
            <a:ext cx="5551805" cy="781685"/>
          </a:xfrm>
          <a:prstGeom prst="rect">
            <a:avLst/>
          </a:prstGeom>
          <a:ln w="50800" cmpd="sng">
            <a:solidFill>
              <a:srgbClr val="00206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FF0000"/>
                </a:solidFill>
                <a:latin typeface="黑体" panose="02010609060101010101" pitchFamily="49" charset="-122"/>
                <a:ea typeface="黑体" panose="02010609060101010101" pitchFamily="49" charset="-122"/>
              </a:rPr>
              <a:t>一个影响最为深远的法律条款</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0" name="文本框 9"/>
          <p:cNvSpPr txBox="1"/>
          <p:nvPr/>
        </p:nvSpPr>
        <p:spPr>
          <a:xfrm>
            <a:off x="6913880" y="4714240"/>
            <a:ext cx="4902200" cy="1014730"/>
          </a:xfrm>
          <a:prstGeom prst="rect">
            <a:avLst/>
          </a:prstGeom>
          <a:noFill/>
        </p:spPr>
        <p:txBody>
          <a:bodyPr wrap="square" rtlCol="0">
            <a:spAutoFit/>
          </a:bodyPr>
          <a:lstStyle/>
          <a:p>
            <a:pPr fontAlgn="auto">
              <a:lnSpc>
                <a:spcPct val="125000"/>
              </a:lnSpc>
            </a:pPr>
            <a:r>
              <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rPr>
              <a:t>Q：条款限制了国王的什么权利？维护了自由人的哪些权利？</a:t>
            </a:r>
            <a:endPar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endParaRPr>
          </a:p>
        </p:txBody>
      </p:sp>
      <p:sp>
        <p:nvSpPr>
          <p:cNvPr id="11" name="矩形 10"/>
          <p:cNvSpPr/>
          <p:nvPr/>
        </p:nvSpPr>
        <p:spPr>
          <a:xfrm>
            <a:off x="8051970" y="4993726"/>
            <a:ext cx="2226945" cy="718185"/>
          </a:xfrm>
          <a:prstGeom prst="rect">
            <a:avLst/>
          </a:prstGeom>
          <a:solidFill>
            <a:srgbClr val="B62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chemeClr val="bg1"/>
                </a:solidFill>
                <a:latin typeface="黑体" panose="02010609060101010101" pitchFamily="49" charset="-122"/>
                <a:ea typeface="黑体" panose="02010609060101010101" pitchFamily="49" charset="-122"/>
              </a:rPr>
              <a:t>人身权</a:t>
            </a:r>
            <a:r>
              <a:rPr lang="zh-CN" altLang="en-US" sz="3200" b="1" dirty="0">
                <a:solidFill>
                  <a:schemeClr val="tx1"/>
                </a:solidFill>
              </a:rPr>
              <a:t> </a:t>
            </a:r>
            <a:endParaRPr lang="zh-CN" altLang="en-US" sz="2800" dirty="0">
              <a:solidFill>
                <a:schemeClr val="tx1"/>
              </a:solidFill>
            </a:endParaRPr>
          </a:p>
        </p:txBody>
      </p:sp>
      <p:sp>
        <p:nvSpPr>
          <p:cNvPr id="12" name="矩形 11"/>
          <p:cNvSpPr/>
          <p:nvPr/>
        </p:nvSpPr>
        <p:spPr>
          <a:xfrm>
            <a:off x="4219068" y="96520"/>
            <a:ext cx="3741420" cy="708025"/>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“权杖”挑战传统</a:t>
            </a:r>
            <a:r>
              <a:rPr lang="zh-CN" altLang="en-US" dirty="0"/>
              <a:t>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bldLvl="0" animBg="1"/>
      <p:bldP spid="1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p:nvSpPr>
        <p:spPr>
          <a:xfrm>
            <a:off x="395654" y="1287129"/>
            <a:ext cx="11429316" cy="3907635"/>
          </a:xfrm>
          <a:prstGeom prst="rect">
            <a:avLst/>
          </a:prstGeom>
          <a:solidFill>
            <a:srgbClr val="182E6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675786" y="1640205"/>
            <a:ext cx="11078845" cy="2861310"/>
          </a:xfrm>
          <a:prstGeom prst="rect">
            <a:avLst/>
          </a:prstGeom>
          <a:noFill/>
        </p:spPr>
        <p:txBody>
          <a:bodyPr wrap="square" rtlCol="0">
            <a:spAutoFit/>
          </a:bodyPr>
          <a:lstStyle/>
          <a:p>
            <a:pPr fontAlgn="auto">
              <a:lnSpc>
                <a:spcPct val="125000"/>
              </a:lnSpc>
            </a:pPr>
            <a:r>
              <a:rPr lang="zh-CN" altLang="en-US" sz="2400" dirty="0">
                <a:solidFill>
                  <a:schemeClr val="bg1"/>
                </a:solidFill>
                <a:latin typeface="黑体" panose="02010609060101010101" pitchFamily="49" charset="-122"/>
                <a:ea typeface="黑体" panose="02010609060101010101" pitchFamily="49" charset="-122"/>
                <a:cs typeface="仿宋" panose="02010609060101010101" charset="-122"/>
              </a:rPr>
              <a:t>第</a:t>
            </a:r>
            <a:r>
              <a:rPr lang="en-US" altLang="zh-CN" sz="2400" dirty="0">
                <a:solidFill>
                  <a:schemeClr val="bg1"/>
                </a:solidFill>
                <a:latin typeface="黑体" panose="02010609060101010101" pitchFamily="49" charset="-122"/>
                <a:ea typeface="黑体" panose="02010609060101010101" pitchFamily="49" charset="-122"/>
                <a:cs typeface="仿宋" panose="02010609060101010101" charset="-122"/>
              </a:rPr>
              <a:t>25</a:t>
            </a:r>
            <a:r>
              <a:rPr lang="zh-CN" altLang="en-US" sz="2400" dirty="0">
                <a:solidFill>
                  <a:schemeClr val="bg1"/>
                </a:solidFill>
                <a:latin typeface="黑体" panose="02010609060101010101" pitchFamily="49" charset="-122"/>
                <a:ea typeface="黑体" panose="02010609060101010101" pitchFamily="49" charset="-122"/>
                <a:cs typeface="仿宋" panose="02010609060101010101" charset="-122"/>
              </a:rPr>
              <a:t>条  一切州郡、百人村、小镇市、小区</a:t>
            </a:r>
            <a:r>
              <a:rPr lang="en-US" altLang="zh-CN" sz="2400" dirty="0">
                <a:solidFill>
                  <a:schemeClr val="bg1"/>
                </a:solidFill>
                <a:latin typeface="黑体" panose="02010609060101010101" pitchFamily="49" charset="-122"/>
                <a:ea typeface="黑体" panose="02010609060101010101" pitchFamily="49" charset="-122"/>
                <a:cs typeface="仿宋" panose="02010609060101010101" charset="-122"/>
              </a:rPr>
              <a:t>——</a:t>
            </a:r>
            <a:r>
              <a:rPr lang="zh-CN" altLang="en-US" sz="2400" dirty="0">
                <a:solidFill>
                  <a:schemeClr val="bg1"/>
                </a:solidFill>
                <a:latin typeface="黑体" panose="02010609060101010101" pitchFamily="49" charset="-122"/>
                <a:ea typeface="黑体" panose="02010609060101010101" pitchFamily="49" charset="-122"/>
                <a:cs typeface="仿宋" panose="02010609060101010101" charset="-122"/>
              </a:rPr>
              <a:t>余等自己之汤沐邑在外</a:t>
            </a:r>
            <a:r>
              <a:rPr lang="en-US" altLang="zh-CN" sz="2400" dirty="0">
                <a:solidFill>
                  <a:schemeClr val="bg1"/>
                </a:solidFill>
                <a:latin typeface="黑体" panose="02010609060101010101" pitchFamily="49" charset="-122"/>
                <a:ea typeface="黑体" panose="02010609060101010101" pitchFamily="49" charset="-122"/>
                <a:cs typeface="仿宋" panose="02010609060101010101" charset="-122"/>
              </a:rPr>
              <a:t>——</a:t>
            </a:r>
            <a:r>
              <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rPr>
              <a:t>均应按照旧章征收赋税，不得有任何增加。</a:t>
            </a:r>
            <a:endPar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endParaRPr>
          </a:p>
          <a:p>
            <a:pPr fontAlgn="auto">
              <a:lnSpc>
                <a:spcPct val="125000"/>
              </a:lnSpc>
            </a:pPr>
            <a:endParaRPr lang="zh-CN" altLang="en-US" sz="2400" dirty="0">
              <a:solidFill>
                <a:schemeClr val="bg1"/>
              </a:solidFill>
              <a:latin typeface="黑体" panose="02010609060101010101" pitchFamily="49" charset="-122"/>
              <a:ea typeface="黑体" panose="02010609060101010101" pitchFamily="49" charset="-122"/>
              <a:cs typeface="仿宋" panose="02010609060101010101" charset="-122"/>
            </a:endParaRPr>
          </a:p>
          <a:p>
            <a:pPr fontAlgn="auto">
              <a:lnSpc>
                <a:spcPct val="125000"/>
              </a:lnSpc>
            </a:pPr>
            <a:r>
              <a:rPr lang="zh-CN" altLang="en-US" sz="2400" dirty="0">
                <a:solidFill>
                  <a:schemeClr val="bg1"/>
                </a:solidFill>
                <a:latin typeface="黑体" panose="02010609060101010101" pitchFamily="49" charset="-122"/>
                <a:ea typeface="黑体" panose="02010609060101010101" pitchFamily="49" charset="-122"/>
                <a:cs typeface="仿宋" panose="02010609060101010101" charset="-122"/>
              </a:rPr>
              <a:t>第</a:t>
            </a:r>
            <a:r>
              <a:rPr lang="en-US" altLang="zh-CN" sz="2400" dirty="0">
                <a:solidFill>
                  <a:schemeClr val="bg1"/>
                </a:solidFill>
                <a:latin typeface="黑体" panose="02010609060101010101" pitchFamily="49" charset="-122"/>
                <a:ea typeface="黑体" panose="02010609060101010101" pitchFamily="49" charset="-122"/>
                <a:cs typeface="仿宋" panose="02010609060101010101" charset="-122"/>
              </a:rPr>
              <a:t>28</a:t>
            </a:r>
            <a:r>
              <a:rPr lang="zh-CN" altLang="en-US" sz="2400" dirty="0">
                <a:solidFill>
                  <a:schemeClr val="bg1"/>
                </a:solidFill>
                <a:latin typeface="黑体" panose="02010609060101010101" pitchFamily="49" charset="-122"/>
                <a:ea typeface="黑体" panose="02010609060101010101" pitchFamily="49" charset="-122"/>
                <a:cs typeface="仿宋" panose="02010609060101010101" charset="-122"/>
              </a:rPr>
              <a:t>条  余等之巡察吏或管家吏，除立即支付价款外，</a:t>
            </a:r>
            <a:r>
              <a:rPr lang="zh-CN" altLang="en-US" sz="2400" b="1" dirty="0">
                <a:solidFill>
                  <a:schemeClr val="bg1"/>
                </a:solidFill>
                <a:latin typeface="黑体" panose="02010609060101010101" pitchFamily="49" charset="-122"/>
                <a:ea typeface="黑体" panose="02010609060101010101" pitchFamily="49" charset="-122"/>
                <a:cs typeface="仿宋" panose="02010609060101010101" charset="-122"/>
              </a:rPr>
              <a:t>不得自任何人之处擅取谷物或其他动产</a:t>
            </a:r>
            <a:r>
              <a:rPr lang="zh-CN" altLang="en-US" sz="2400" dirty="0">
                <a:solidFill>
                  <a:schemeClr val="bg1"/>
                </a:solidFill>
                <a:latin typeface="黑体" panose="02010609060101010101" pitchFamily="49" charset="-122"/>
                <a:ea typeface="黑体" panose="02010609060101010101" pitchFamily="49" charset="-122"/>
                <a:cs typeface="仿宋" panose="02010609060101010101" charset="-122"/>
              </a:rPr>
              <a:t>，但依出售者之意志允予延期付款者不在此限。</a:t>
            </a:r>
            <a:endParaRPr lang="zh-CN" altLang="en-US" sz="2400" dirty="0">
              <a:solidFill>
                <a:schemeClr val="bg1"/>
              </a:solidFill>
              <a:latin typeface="黑体" panose="02010609060101010101" pitchFamily="49" charset="-122"/>
              <a:ea typeface="黑体" panose="02010609060101010101" pitchFamily="49" charset="-122"/>
              <a:cs typeface="仿宋" panose="02010609060101010101" charset="-122"/>
            </a:endParaRPr>
          </a:p>
          <a:p>
            <a:pPr algn="r" fontAlgn="auto">
              <a:lnSpc>
                <a:spcPct val="125000"/>
              </a:lnSpc>
            </a:pPr>
            <a:r>
              <a:rPr lang="zh-CN" altLang="en-US" sz="2400" dirty="0">
                <a:solidFill>
                  <a:schemeClr val="bg1"/>
                </a:solidFill>
                <a:latin typeface="黑体" panose="02010609060101010101" pitchFamily="49" charset="-122"/>
                <a:ea typeface="黑体" panose="02010609060101010101" pitchFamily="49" charset="-122"/>
                <a:cs typeface="仿宋" panose="02010609060101010101" charset="-122"/>
              </a:rPr>
              <a:t>                        ——陈国华译《大宪章》 </a:t>
            </a:r>
            <a:endParaRPr lang="zh-CN" altLang="en-US" sz="2400" dirty="0">
              <a:solidFill>
                <a:schemeClr val="bg1"/>
              </a:solidFill>
              <a:latin typeface="黑体" panose="02010609060101010101" pitchFamily="49" charset="-122"/>
              <a:ea typeface="黑体" panose="02010609060101010101" pitchFamily="49" charset="-122"/>
              <a:cs typeface="仿宋" panose="02010609060101010101" charset="-122"/>
            </a:endParaRPr>
          </a:p>
        </p:txBody>
      </p:sp>
      <p:sp>
        <p:nvSpPr>
          <p:cNvPr id="2" name="矩形 1"/>
          <p:cNvSpPr/>
          <p:nvPr/>
        </p:nvSpPr>
        <p:spPr>
          <a:xfrm>
            <a:off x="7982585" y="2215515"/>
            <a:ext cx="2661920" cy="57023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黑体" panose="02010609060101010101" pitchFamily="49" charset="-122"/>
                <a:ea typeface="黑体" panose="02010609060101010101" pitchFamily="49" charset="-122"/>
              </a:rPr>
              <a:t>征税权</a:t>
            </a:r>
            <a:endParaRPr lang="zh-CN" altLang="en-US" sz="3200" b="1"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5528310" y="4009390"/>
            <a:ext cx="2662555" cy="6216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黑体" panose="02010609060101010101" pitchFamily="49" charset="-122"/>
                <a:ea typeface="黑体" panose="02010609060101010101" pitchFamily="49" charset="-122"/>
              </a:rPr>
              <a:t>财产权</a:t>
            </a:r>
            <a:endParaRPr lang="zh-CN" altLang="en-US" sz="3200" b="1" dirty="0">
              <a:solidFill>
                <a:srgbClr val="C00000"/>
              </a:solidFill>
              <a:latin typeface="黑体" panose="02010609060101010101" pitchFamily="49" charset="-122"/>
              <a:ea typeface="黑体" panose="02010609060101010101" pitchFamily="49" charset="-122"/>
            </a:endParaRPr>
          </a:p>
        </p:txBody>
      </p:sp>
      <p:sp>
        <p:nvSpPr>
          <p:cNvPr id="11" name="矩形 10"/>
          <p:cNvSpPr/>
          <p:nvPr/>
        </p:nvSpPr>
        <p:spPr>
          <a:xfrm>
            <a:off x="1880235" y="5534660"/>
            <a:ext cx="8431530" cy="718185"/>
          </a:xfrm>
          <a:prstGeom prst="rect">
            <a:avLst/>
          </a:prstGeom>
          <a:solidFill>
            <a:srgbClr val="B6202C"/>
          </a:solidFill>
          <a:ln>
            <a:solidFill>
              <a:srgbClr val="B620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chemeClr val="bg1"/>
                </a:solidFill>
                <a:latin typeface="黑体" panose="02010609060101010101" pitchFamily="49" charset="-122"/>
                <a:ea typeface="黑体" panose="02010609060101010101" pitchFamily="49" charset="-122"/>
                <a:cs typeface="仿宋" panose="02010609060101010101" charset="-122"/>
              </a:rPr>
              <a:t>传统一：王在法下</a:t>
            </a:r>
            <a:r>
              <a:rPr lang="zh-CN" altLang="en-US" sz="3200" b="1" dirty="0">
                <a:solidFill>
                  <a:schemeClr val="tx1"/>
                </a:solidFill>
                <a:latin typeface="黑体" panose="02010609060101010101" pitchFamily="49" charset="-122"/>
                <a:ea typeface="黑体" panose="02010609060101010101" pitchFamily="49" charset="-122"/>
                <a:cs typeface="仿宋" panose="02010609060101010101" charset="-122"/>
              </a:rPr>
              <a:t> </a:t>
            </a:r>
            <a:endParaRPr lang="zh-CN" altLang="en-US" sz="2800" dirty="0">
              <a:solidFill>
                <a:schemeClr val="tx1"/>
              </a:solidFill>
              <a:latin typeface="黑体" panose="02010609060101010101" pitchFamily="49" charset="-122"/>
              <a:ea typeface="黑体" panose="02010609060101010101" pitchFamily="49" charset="-122"/>
              <a:cs typeface="仿宋" panose="02010609060101010101" charset="-122"/>
            </a:endParaRPr>
          </a:p>
        </p:txBody>
      </p:sp>
      <p:sp>
        <p:nvSpPr>
          <p:cNvPr id="22" name="椭圆 21"/>
          <p:cNvSpPr/>
          <p:nvPr/>
        </p:nvSpPr>
        <p:spPr>
          <a:xfrm>
            <a:off x="746125" y="1892935"/>
            <a:ext cx="2623820" cy="892810"/>
          </a:xfrm>
          <a:prstGeom prst="ellipse">
            <a:avLst/>
          </a:prstGeom>
          <a:noFill/>
          <a:ln w="571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05448" y="3343226"/>
            <a:ext cx="2205355" cy="892810"/>
          </a:xfrm>
          <a:prstGeom prst="ellipse">
            <a:avLst/>
          </a:prstGeom>
          <a:noFill/>
          <a:ln w="571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19068" y="96520"/>
            <a:ext cx="3741420" cy="708025"/>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“权杖”挑战传统</a:t>
            </a:r>
            <a:r>
              <a:rPr lang="zh-CN" altLang="en-US" dirty="0"/>
              <a:t>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bldLvl="0" animBg="1"/>
      <p:bldP spid="3" grpId="0" bldLvl="0" animBg="1"/>
      <p:bldP spid="11" grpId="0" bldLvl="0" animBg="1"/>
      <p:bldP spid="22" grpId="0" bldLvl="0" animBg="1"/>
      <p:bldP spid="2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6628" name="Picture 4" descr="上议院"/>
          <p:cNvPicPr>
            <a:picLocks noChangeAspect="1"/>
          </p:cNvPicPr>
          <p:nvPr/>
        </p:nvPicPr>
        <p:blipFill>
          <a:blip r:embed="rId1"/>
          <a:stretch>
            <a:fillRect/>
          </a:stretch>
        </p:blipFill>
        <p:spPr>
          <a:xfrm>
            <a:off x="847725" y="1283775"/>
            <a:ext cx="4624705" cy="3018155"/>
          </a:xfrm>
          <a:prstGeom prst="rect">
            <a:avLst/>
          </a:prstGeom>
          <a:noFill/>
          <a:ln w="9525">
            <a:noFill/>
          </a:ln>
        </p:spPr>
      </p:pic>
      <p:sp>
        <p:nvSpPr>
          <p:cNvPr id="452614" name="Text Box 7"/>
          <p:cNvSpPr txBox="1">
            <a:spLocks noChangeArrowheads="1"/>
          </p:cNvSpPr>
          <p:nvPr/>
        </p:nvSpPr>
        <p:spPr bwMode="auto">
          <a:xfrm>
            <a:off x="826135" y="4550410"/>
            <a:ext cx="4713019" cy="95313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ct val="50000"/>
              </a:spcBef>
              <a:spcAft>
                <a:spcPts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HYYiSongJ" panose="00020600040101010101" charset="-122"/>
              </a:rPr>
              <a:t>上议院主要</a:t>
            </a:r>
            <a:r>
              <a:rPr kumimoji="0" lang="zh-CN" altLang="en-US" sz="2800" b="1"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HYYiSongJ" panose="00020600040101010101" charset="-122"/>
              </a:rPr>
              <a:t>由贵族和高级教士</a:t>
            </a: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HYYiSongJ" panose="00020600040101010101" charset="-122"/>
              </a:rPr>
              <a:t>组成，又称贵族院。</a:t>
            </a:r>
            <a:endPar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HYYiSongJ" panose="00020600040101010101" charset="-122"/>
            </a:endParaRPr>
          </a:p>
        </p:txBody>
      </p:sp>
      <p:pic>
        <p:nvPicPr>
          <p:cNvPr id="26632" name="Picture 4" descr="下议院"/>
          <p:cNvPicPr>
            <a:picLocks noChangeAspect="1"/>
          </p:cNvPicPr>
          <p:nvPr/>
        </p:nvPicPr>
        <p:blipFill>
          <a:blip r:embed="rId2"/>
          <a:stretch>
            <a:fillRect/>
          </a:stretch>
        </p:blipFill>
        <p:spPr>
          <a:xfrm>
            <a:off x="6575425" y="1283775"/>
            <a:ext cx="4625340" cy="3018155"/>
          </a:xfrm>
          <a:prstGeom prst="rect">
            <a:avLst/>
          </a:prstGeom>
          <a:noFill/>
          <a:ln w="9525">
            <a:noFill/>
          </a:ln>
        </p:spPr>
      </p:pic>
      <p:sp>
        <p:nvSpPr>
          <p:cNvPr id="452621" name="Text Box 7"/>
          <p:cNvSpPr txBox="1">
            <a:spLocks noChangeArrowheads="1"/>
          </p:cNvSpPr>
          <p:nvPr/>
        </p:nvSpPr>
        <p:spPr bwMode="auto">
          <a:xfrm>
            <a:off x="6505086" y="4414275"/>
            <a:ext cx="4889743" cy="138499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ct val="50000"/>
              </a:spcBef>
              <a:spcAft>
                <a:spcPts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下议院主要由地方各县及各市镇的</a:t>
            </a:r>
            <a:r>
              <a:rPr kumimoji="0" lang="zh-CN" altLang="en-US" sz="2800" b="1"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骑士、市民和资产阶级化的贵族</a:t>
            </a: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组成，又称平民院。</a:t>
            </a:r>
            <a:endPar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19" name="矩形 18"/>
          <p:cNvSpPr/>
          <p:nvPr/>
        </p:nvSpPr>
        <p:spPr>
          <a:xfrm>
            <a:off x="207849" y="5976296"/>
            <a:ext cx="11776302" cy="756058"/>
          </a:xfrm>
          <a:prstGeom prst="rect">
            <a:avLst/>
          </a:prstGeom>
          <a:solidFill>
            <a:srgbClr val="C00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chemeClr val="bg1"/>
                </a:solidFill>
                <a:latin typeface="黑体" panose="02010609060101010101" pitchFamily="49" charset="-122"/>
                <a:ea typeface="黑体" panose="02010609060101010101" pitchFamily="49" charset="-122"/>
              </a:rPr>
              <a:t>传统二：王权有限</a:t>
            </a:r>
            <a:r>
              <a:rPr lang="zh-CN" altLang="en-US" sz="3200" b="1" dirty="0">
                <a:solidFill>
                  <a:schemeClr val="tx1"/>
                </a:solidFill>
              </a:rPr>
              <a:t> </a:t>
            </a:r>
            <a:endParaRPr lang="zh-CN" altLang="en-US" sz="2800" dirty="0">
              <a:solidFill>
                <a:schemeClr val="tx1"/>
              </a:solidFill>
            </a:endParaRPr>
          </a:p>
        </p:txBody>
      </p:sp>
      <p:sp>
        <p:nvSpPr>
          <p:cNvPr id="8" name="矩形 7"/>
          <p:cNvSpPr/>
          <p:nvPr/>
        </p:nvSpPr>
        <p:spPr>
          <a:xfrm>
            <a:off x="4219068" y="96520"/>
            <a:ext cx="3741420" cy="708025"/>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“权杖”挑战传统</a:t>
            </a:r>
            <a:r>
              <a:rPr lang="zh-CN" altLang="en-US" dirty="0"/>
              <a:t>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p:nvSpPr>
        <p:spPr>
          <a:xfrm>
            <a:off x="4491990" y="5544185"/>
            <a:ext cx="3392805" cy="768985"/>
          </a:xfrm>
          <a:prstGeom prst="rect">
            <a:avLst/>
          </a:prstGeom>
          <a:solidFill>
            <a:srgbClr val="182E6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黑体" panose="02010609060101010101" pitchFamily="49" charset="-122"/>
                <a:ea typeface="黑体" panose="02010609060101010101" pitchFamily="49" charset="-122"/>
              </a:rPr>
              <a:t>君权神授</a:t>
            </a:r>
            <a:endParaRPr lang="zh-CN" altLang="en-US" sz="2800" b="1" dirty="0">
              <a:latin typeface="黑体" panose="02010609060101010101" pitchFamily="49" charset="-122"/>
              <a:ea typeface="黑体" panose="02010609060101010101" pitchFamily="49" charset="-122"/>
            </a:endParaRPr>
          </a:p>
        </p:txBody>
      </p:sp>
      <p:pic>
        <p:nvPicPr>
          <p:cNvPr id="25603" name="图片 1" descr="WechatIMG8"/>
          <p:cNvPicPr>
            <a:picLocks noChangeAspect="1"/>
          </p:cNvPicPr>
          <p:nvPr/>
        </p:nvPicPr>
        <p:blipFill>
          <a:blip r:embed="rId1"/>
          <a:srcRect l="2349" t="8293" b="-2490"/>
          <a:stretch>
            <a:fillRect/>
          </a:stretch>
        </p:blipFill>
        <p:spPr>
          <a:xfrm>
            <a:off x="4491990" y="1304925"/>
            <a:ext cx="7232015" cy="2794000"/>
          </a:xfrm>
          <a:prstGeom prst="rect">
            <a:avLst/>
          </a:prstGeom>
          <a:noFill/>
          <a:ln w="9525">
            <a:noFill/>
          </a:ln>
        </p:spPr>
      </p:pic>
      <p:sp>
        <p:nvSpPr>
          <p:cNvPr id="14" name="矩形 13"/>
          <p:cNvSpPr/>
          <p:nvPr/>
        </p:nvSpPr>
        <p:spPr>
          <a:xfrm>
            <a:off x="7545705" y="1602740"/>
            <a:ext cx="650240" cy="398780"/>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矩形 15"/>
          <p:cNvSpPr/>
          <p:nvPr/>
        </p:nvSpPr>
        <p:spPr>
          <a:xfrm>
            <a:off x="5427345" y="2667000"/>
            <a:ext cx="891540" cy="274955"/>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p:nvPr/>
        </p:nvSpPr>
        <p:spPr>
          <a:xfrm>
            <a:off x="6318885" y="1602740"/>
            <a:ext cx="687705" cy="307975"/>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0" name="文本框 99"/>
          <p:cNvSpPr txBox="1"/>
          <p:nvPr/>
        </p:nvSpPr>
        <p:spPr>
          <a:xfrm>
            <a:off x="8195945" y="4260215"/>
            <a:ext cx="3694430" cy="460375"/>
          </a:xfrm>
          <a:prstGeom prst="rect">
            <a:avLst/>
          </a:prstGeom>
          <a:noFill/>
          <a:ln w="9525">
            <a:noFill/>
          </a:ln>
        </p:spPr>
        <p:txBody>
          <a:bodyPr wrap="square">
            <a:spAutoFit/>
          </a:bodyPr>
          <a:lstStyle/>
          <a:p>
            <a:pPr marL="0" indent="0" algn="l"/>
            <a:r>
              <a:rPr lang="en-US" altLang="zh-CN" sz="2400" b="1">
                <a:solidFill>
                  <a:schemeClr val="bg1"/>
                </a:solidFill>
                <a:latin typeface="华文仿宋" panose="02010600040101010101" charset="-122"/>
                <a:ea typeface="华文仿宋" panose="02010600040101010101" charset="-122"/>
                <a:cs typeface="华文仿宋" panose="02010600040101010101" charset="-122"/>
              </a:rPr>
              <a:t>——</a:t>
            </a:r>
            <a:r>
              <a:rPr lang="zh-CN" altLang="en-US" sz="2400" b="1">
                <a:solidFill>
                  <a:schemeClr val="bg1"/>
                </a:solidFill>
                <a:latin typeface="华文仿宋" panose="02010600040101010101" charset="-122"/>
                <a:ea typeface="华文仿宋" panose="02010600040101010101" charset="-122"/>
                <a:cs typeface="华文仿宋" panose="02010600040101010101" charset="-122"/>
              </a:rPr>
              <a:t>课本第</a:t>
            </a:r>
            <a:r>
              <a:rPr lang="en-US" altLang="zh-CN" sz="2400" b="1">
                <a:solidFill>
                  <a:schemeClr val="bg1"/>
                </a:solidFill>
                <a:latin typeface="华文仿宋" panose="02010600040101010101" charset="-122"/>
                <a:ea typeface="华文仿宋" panose="02010600040101010101" charset="-122"/>
                <a:cs typeface="华文仿宋" panose="02010600040101010101" charset="-122"/>
              </a:rPr>
              <a:t>83</a:t>
            </a:r>
            <a:r>
              <a:rPr lang="zh-CN" altLang="en-US" sz="2400" b="1">
                <a:solidFill>
                  <a:schemeClr val="bg1"/>
                </a:solidFill>
                <a:latin typeface="华文仿宋" panose="02010600040101010101" charset="-122"/>
                <a:ea typeface="华文仿宋" panose="02010600040101010101" charset="-122"/>
                <a:cs typeface="华文仿宋" panose="02010600040101010101" charset="-122"/>
              </a:rPr>
              <a:t>页人物扫描</a:t>
            </a:r>
            <a:endParaRPr lang="zh-CN" altLang="en-US" sz="2400" b="1">
              <a:solidFill>
                <a:schemeClr val="bg1"/>
              </a:solidFill>
              <a:latin typeface="华文仿宋" panose="02010600040101010101" charset="-122"/>
              <a:ea typeface="华文仿宋" panose="02010600040101010101" charset="-122"/>
              <a:cs typeface="华文仿宋" panose="02010600040101010101" charset="-122"/>
            </a:endParaRPr>
          </a:p>
        </p:txBody>
      </p:sp>
      <p:sp>
        <p:nvSpPr>
          <p:cNvPr id="3" name="文本框 2"/>
          <p:cNvSpPr txBox="1"/>
          <p:nvPr/>
        </p:nvSpPr>
        <p:spPr>
          <a:xfrm>
            <a:off x="4492625" y="4260215"/>
            <a:ext cx="7231380" cy="1095493"/>
          </a:xfrm>
          <a:prstGeom prst="rect">
            <a:avLst/>
          </a:prstGeom>
          <a:noFill/>
        </p:spPr>
        <p:txBody>
          <a:bodyPr wrap="square" rtlCol="0">
            <a:spAutoFit/>
          </a:bodyPr>
          <a:lstStyle/>
          <a:p>
            <a:pPr fontAlgn="auto">
              <a:lnSpc>
                <a:spcPct val="125000"/>
              </a:lnSpc>
            </a:pPr>
            <a:r>
              <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rPr>
              <a:t>Q：詹姆士一世怀有什么样的统治观念？损害了哪些人的利益？</a:t>
            </a:r>
            <a:endParaRPr lang="zh-CN" altLang="en-US" sz="2800" b="1" dirty="0">
              <a:solidFill>
                <a:schemeClr val="tx1"/>
              </a:solidFill>
              <a:latin typeface="黑体" panose="02010609060101010101" pitchFamily="49" charset="-122"/>
              <a:ea typeface="黑体" panose="02010609060101010101" pitchFamily="49" charset="-122"/>
              <a:cs typeface="仿宋" panose="02010609060101010101" charset="-122"/>
            </a:endParaRPr>
          </a:p>
        </p:txBody>
      </p:sp>
      <p:sp>
        <p:nvSpPr>
          <p:cNvPr id="5" name="矩形 4"/>
          <p:cNvSpPr/>
          <p:nvPr/>
        </p:nvSpPr>
        <p:spPr>
          <a:xfrm>
            <a:off x="8195945" y="5544185"/>
            <a:ext cx="3392170" cy="768985"/>
          </a:xfrm>
          <a:prstGeom prst="rect">
            <a:avLst/>
          </a:prstGeom>
          <a:solidFill>
            <a:srgbClr val="B62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黑体" panose="02010609060101010101" pitchFamily="49" charset="-122"/>
                <a:ea typeface="黑体" panose="02010609060101010101" pitchFamily="49" charset="-122"/>
                <a:cs typeface="仿宋" panose="02010609060101010101" charset="-122"/>
              </a:rPr>
              <a:t>资产阶级和新贵族</a:t>
            </a:r>
            <a:r>
              <a:rPr lang="zh-CN" altLang="en-US" sz="2800" b="1" dirty="0">
                <a:latin typeface="黑体" panose="02010609060101010101" pitchFamily="49" charset="-122"/>
                <a:ea typeface="黑体" panose="02010609060101010101" pitchFamily="49" charset="-122"/>
                <a:cs typeface="仿宋" panose="02010609060101010101" charset="-122"/>
              </a:rPr>
              <a:t> </a:t>
            </a:r>
            <a:endParaRPr lang="zh-CN" altLang="en-US" sz="2800" b="1" dirty="0">
              <a:latin typeface="黑体" panose="02010609060101010101" pitchFamily="49" charset="-122"/>
              <a:ea typeface="黑体" panose="02010609060101010101" pitchFamily="49" charset="-122"/>
              <a:cs typeface="仿宋" panose="02010609060101010101" charset="-122"/>
            </a:endParaRPr>
          </a:p>
        </p:txBody>
      </p:sp>
      <p:pic>
        <p:nvPicPr>
          <p:cNvPr id="7" name="图片 6" descr="true"/>
          <p:cNvPicPr>
            <a:picLocks noChangeAspect="1"/>
          </p:cNvPicPr>
          <p:nvPr/>
        </p:nvPicPr>
        <p:blipFill>
          <a:blip r:embed="rId2"/>
          <a:stretch>
            <a:fillRect/>
          </a:stretch>
        </p:blipFill>
        <p:spPr>
          <a:xfrm>
            <a:off x="403860" y="1214755"/>
            <a:ext cx="3954780" cy="5098415"/>
          </a:xfrm>
          <a:prstGeom prst="rect">
            <a:avLst/>
          </a:prstGeom>
        </p:spPr>
      </p:pic>
      <p:sp>
        <p:nvSpPr>
          <p:cNvPr id="10" name="矩形 9"/>
          <p:cNvSpPr/>
          <p:nvPr/>
        </p:nvSpPr>
        <p:spPr>
          <a:xfrm>
            <a:off x="1538605" y="2426970"/>
            <a:ext cx="1412875" cy="436245"/>
          </a:xfrm>
          <a:prstGeom prst="rect">
            <a:avLst/>
          </a:prstGeom>
          <a:ln>
            <a:solidFill>
              <a:srgbClr val="B6202C"/>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dirty="0">
                <a:solidFill>
                  <a:srgbClr val="B6202C"/>
                </a:solidFill>
                <a:latin typeface="黑体" panose="02010609060101010101" pitchFamily="49" charset="-122"/>
                <a:ea typeface="黑体" panose="02010609060101010101" pitchFamily="49" charset="-122"/>
              </a:rPr>
              <a:t>苏格兰</a:t>
            </a:r>
            <a:endParaRPr lang="zh-CN" altLang="en-US" sz="2400" b="1" dirty="0">
              <a:solidFill>
                <a:srgbClr val="B6202C"/>
              </a:solidFill>
              <a:latin typeface="黑体" panose="02010609060101010101" pitchFamily="49" charset="-122"/>
              <a:ea typeface="黑体" panose="02010609060101010101" pitchFamily="49" charset="-122"/>
            </a:endParaRPr>
          </a:p>
        </p:txBody>
      </p:sp>
      <p:sp>
        <p:nvSpPr>
          <p:cNvPr id="11" name="矩形 10"/>
          <p:cNvSpPr/>
          <p:nvPr/>
        </p:nvSpPr>
        <p:spPr>
          <a:xfrm>
            <a:off x="2363470" y="4260215"/>
            <a:ext cx="1412875" cy="436245"/>
          </a:xfrm>
          <a:prstGeom prst="rect">
            <a:avLst/>
          </a:prstGeom>
          <a:ln>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dirty="0">
                <a:solidFill>
                  <a:schemeClr val="accent6">
                    <a:lumMod val="75000"/>
                  </a:schemeClr>
                </a:solidFill>
                <a:latin typeface="黑体" panose="02010609060101010101" pitchFamily="49" charset="-122"/>
                <a:ea typeface="黑体" panose="02010609060101010101" pitchFamily="49" charset="-122"/>
              </a:rPr>
              <a:t>英格兰</a:t>
            </a:r>
            <a:endParaRPr lang="zh-CN" altLang="en-US" sz="2400" b="1" dirty="0">
              <a:solidFill>
                <a:schemeClr val="accent6">
                  <a:lumMod val="75000"/>
                </a:schemeClr>
              </a:solidFill>
              <a:latin typeface="黑体" panose="02010609060101010101" pitchFamily="49" charset="-122"/>
              <a:ea typeface="黑体" panose="02010609060101010101" pitchFamily="49" charset="-122"/>
            </a:endParaRPr>
          </a:p>
        </p:txBody>
      </p:sp>
      <p:sp>
        <p:nvSpPr>
          <p:cNvPr id="17" name="矩形 16"/>
          <p:cNvSpPr/>
          <p:nvPr/>
        </p:nvSpPr>
        <p:spPr>
          <a:xfrm>
            <a:off x="4219068" y="96520"/>
            <a:ext cx="3741420" cy="708025"/>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“权杖”挑战传统</a:t>
            </a:r>
            <a:r>
              <a:rPr lang="zh-CN" altLang="en-US" dirty="0"/>
              <a:t>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6" grpId="0" bldLvl="0" animBg="1"/>
      <p:bldP spid="15" grpId="0" bldLvl="0" animBg="1"/>
      <p:bldP spid="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1495" name="Picture 5"/>
          <p:cNvPicPr>
            <a:picLocks noChangeAspect="1"/>
          </p:cNvPicPr>
          <p:nvPr/>
        </p:nvPicPr>
        <p:blipFill>
          <a:blip r:embed="rId1"/>
          <a:stretch>
            <a:fillRect/>
          </a:stretch>
        </p:blipFill>
        <p:spPr>
          <a:xfrm>
            <a:off x="386861" y="957806"/>
            <a:ext cx="11438794" cy="4452210"/>
          </a:xfrm>
          <a:prstGeom prst="rect">
            <a:avLst/>
          </a:prstGeom>
          <a:noFill/>
          <a:ln w="9525">
            <a:noFill/>
          </a:ln>
          <a:effectLst>
            <a:outerShdw blurRad="50800" dist="38100" dir="2700000" algn="tl" rotWithShape="0">
              <a:prstClr val="black">
                <a:alpha val="40000"/>
              </a:prstClr>
            </a:outerShdw>
          </a:effectLst>
        </p:spPr>
      </p:pic>
      <p:sp>
        <p:nvSpPr>
          <p:cNvPr id="23553" name="AutoShape 5" descr="ShowSoftDown"/>
          <p:cNvSpPr>
            <a:spLocks noChangeAspect="1"/>
          </p:cNvSpPr>
          <p:nvPr/>
        </p:nvSpPr>
        <p:spPr>
          <a:xfrm>
            <a:off x="5824416" y="2871188"/>
            <a:ext cx="304800" cy="304800"/>
          </a:xfrm>
          <a:prstGeom prst="rect">
            <a:avLst/>
          </a:prstGeom>
          <a:noFill/>
          <a:ln w="9525">
            <a:noFill/>
          </a:ln>
        </p:spPr>
        <p:txBody>
          <a:bodyPr anchor="t"/>
          <a:lstStyle/>
          <a:p>
            <a:pPr eaLnBrk="0" hangingPunct="0"/>
            <a:endParaRPr lang="zh-CN" altLang="en-US" dirty="0">
              <a:latin typeface="Arial" panose="020B0604020202020204" pitchFamily="34" charset="0"/>
              <a:ea typeface="宋体" panose="02010600030101010101" pitchFamily="2" charset="-122"/>
            </a:endParaRPr>
          </a:p>
        </p:txBody>
      </p:sp>
      <p:sp>
        <p:nvSpPr>
          <p:cNvPr id="2" name="矩形 1"/>
          <p:cNvSpPr/>
          <p:nvPr/>
        </p:nvSpPr>
        <p:spPr>
          <a:xfrm>
            <a:off x="386861" y="5418808"/>
            <a:ext cx="11438794" cy="1001382"/>
          </a:xfrm>
          <a:prstGeom prst="rect">
            <a:avLst/>
          </a:prstGeom>
          <a:solidFill>
            <a:srgbClr val="182E60">
              <a:alpha val="8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Box 3" descr="c0200"/>
          <p:cNvSpPr txBox="1"/>
          <p:nvPr/>
        </p:nvSpPr>
        <p:spPr>
          <a:xfrm>
            <a:off x="1668341" y="1771368"/>
            <a:ext cx="9399905" cy="2122805"/>
          </a:xfrm>
          <a:prstGeom prst="rect">
            <a:avLst/>
          </a:prstGeom>
          <a:blipFill rotWithShape="0">
            <a:blip r:embed="rId2"/>
          </a:blipFill>
          <a:ln w="9525">
            <a:noFill/>
          </a:ln>
        </p:spPr>
        <p:txBody>
          <a:bodyPr wrap="square" lIns="324000" tIns="36000" rIns="36000" bIns="36000" anchor="t">
            <a:spAutoFit/>
          </a:bodyPr>
          <a:lstStyle/>
          <a:p>
            <a:pPr eaLnBrk="0" hangingPunct="0">
              <a:lnSpc>
                <a:spcPts val="4000"/>
              </a:lnSpc>
              <a:spcBef>
                <a:spcPct val="20000"/>
              </a:spcBef>
            </a:pPr>
            <a:r>
              <a:rPr lang="zh-CN" altLang="en-US" sz="2800" b="1" dirty="0">
                <a:solidFill>
                  <a:srgbClr val="3B322C"/>
                </a:solidFill>
                <a:latin typeface="黑体" panose="02010609060101010101" pitchFamily="49" charset="-122"/>
                <a:ea typeface="黑体" panose="02010609060101010101" pitchFamily="49" charset="-122"/>
                <a:cs typeface="仿宋" panose="02010609060101010101" charset="-122"/>
              </a:rPr>
              <a:t>1628年，议会向国王呈递了一份《权利请愿书》，重申查理一世在没有得到议会同意的情况下，</a:t>
            </a:r>
            <a:r>
              <a:rPr lang="zh-CN" altLang="en-US" sz="2800" b="1" dirty="0">
                <a:solidFill>
                  <a:srgbClr val="FF0000"/>
                </a:solidFill>
                <a:latin typeface="黑体" panose="02010609060101010101" pitchFamily="49" charset="-122"/>
                <a:ea typeface="黑体" panose="02010609060101010101" pitchFamily="49" charset="-122"/>
                <a:cs typeface="仿宋" panose="02010609060101010101" charset="-122"/>
              </a:rPr>
              <a:t>不得征税</a:t>
            </a:r>
            <a:r>
              <a:rPr lang="zh-CN" altLang="en-US" sz="2800" b="1" dirty="0">
                <a:solidFill>
                  <a:srgbClr val="3B322C"/>
                </a:solidFill>
                <a:latin typeface="黑体" panose="02010609060101010101" pitchFamily="49" charset="-122"/>
                <a:ea typeface="黑体" panose="02010609060101010101" pitchFamily="49" charset="-122"/>
                <a:cs typeface="仿宋" panose="02010609060101010101" charset="-122"/>
              </a:rPr>
              <a:t>；不经法院判决</a:t>
            </a:r>
            <a:r>
              <a:rPr lang="zh-CN" altLang="en-US" sz="2800" b="1" dirty="0">
                <a:solidFill>
                  <a:srgbClr val="FF0000"/>
                </a:solidFill>
                <a:latin typeface="黑体" panose="02010609060101010101" pitchFamily="49" charset="-122"/>
                <a:ea typeface="黑体" panose="02010609060101010101" pitchFamily="49" charset="-122"/>
                <a:cs typeface="仿宋" panose="02010609060101010101" charset="-122"/>
              </a:rPr>
              <a:t>不得随意逮捕人</a:t>
            </a:r>
            <a:r>
              <a:rPr lang="zh-CN" altLang="en-US" sz="2800" b="1" dirty="0">
                <a:solidFill>
                  <a:srgbClr val="3B322C"/>
                </a:solidFill>
                <a:latin typeface="黑体" panose="02010609060101010101" pitchFamily="49" charset="-122"/>
                <a:ea typeface="黑体" panose="02010609060101010101" pitchFamily="49" charset="-122"/>
                <a:cs typeface="仿宋" panose="02010609060101010101" charset="-122"/>
              </a:rPr>
              <a:t>；和平时期</a:t>
            </a:r>
            <a:r>
              <a:rPr lang="zh-CN" altLang="en-US" sz="2800" b="1" dirty="0">
                <a:solidFill>
                  <a:srgbClr val="FF0000"/>
                </a:solidFill>
                <a:latin typeface="黑体" panose="02010609060101010101" pitchFamily="49" charset="-122"/>
                <a:ea typeface="黑体" panose="02010609060101010101" pitchFamily="49" charset="-122"/>
                <a:cs typeface="仿宋" panose="02010609060101010101" charset="-122"/>
              </a:rPr>
              <a:t>不得随意在居民家中驻军</a:t>
            </a:r>
            <a:r>
              <a:rPr lang="zh-CN" altLang="en-US" sz="2800" b="1" dirty="0">
                <a:solidFill>
                  <a:srgbClr val="3B322C"/>
                </a:solidFill>
                <a:latin typeface="黑体" panose="02010609060101010101" pitchFamily="49" charset="-122"/>
                <a:ea typeface="黑体" panose="02010609060101010101" pitchFamily="49" charset="-122"/>
                <a:cs typeface="仿宋" panose="02010609060101010101" charset="-122"/>
              </a:rPr>
              <a:t>。这份请愿书表达了议会                的意图。</a:t>
            </a:r>
            <a:r>
              <a:rPr lang="zh-CN" altLang="en-US" sz="2800" b="1" dirty="0">
                <a:latin typeface="黑体" panose="02010609060101010101" pitchFamily="49" charset="-122"/>
                <a:ea typeface="黑体" panose="02010609060101010101" pitchFamily="49" charset="-122"/>
                <a:cs typeface="仿宋" panose="02010609060101010101" charset="-122"/>
              </a:rPr>
              <a:t>    </a:t>
            </a:r>
            <a:r>
              <a:rPr lang="zh-CN" altLang="en-US" sz="2400" dirty="0">
                <a:latin typeface="华文仿宋" panose="02010600040101010101" charset="-122"/>
                <a:ea typeface="华文仿宋" panose="02010600040101010101" charset="-122"/>
                <a:cs typeface="华文仿宋" panose="02010600040101010101" charset="-122"/>
              </a:rPr>
              <a:t>      </a:t>
            </a:r>
            <a:r>
              <a:rPr lang="zh-CN" altLang="en-US" sz="2400"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rPr>
              <a:t>    </a:t>
            </a:r>
            <a:endParaRPr lang="zh-CN" altLang="en-US" sz="2800" dirty="0">
              <a:latin typeface="宋体" panose="02010600030101010101" pitchFamily="2" charset="-122"/>
              <a:ea typeface="宋体" panose="02010600030101010101" pitchFamily="2" charset="-122"/>
            </a:endParaRPr>
          </a:p>
        </p:txBody>
      </p:sp>
      <p:sp>
        <p:nvSpPr>
          <p:cNvPr id="7" name="文本框 6"/>
          <p:cNvSpPr txBox="1"/>
          <p:nvPr/>
        </p:nvSpPr>
        <p:spPr>
          <a:xfrm>
            <a:off x="6719766" y="3297821"/>
            <a:ext cx="1793240" cy="521970"/>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zh-CN" altLang="en-US" sz="2800" b="1" kern="1200" cap="none" spc="0" normalizeH="0" baseline="0" noProof="0" dirty="0">
                <a:solidFill>
                  <a:srgbClr val="002060"/>
                </a:solidFill>
                <a:effectLst/>
                <a:latin typeface="黑体" panose="02010609060101010101" pitchFamily="49" charset="-122"/>
                <a:ea typeface="黑体" panose="02010609060101010101" pitchFamily="49" charset="-122"/>
                <a:cs typeface="+mn-cs"/>
              </a:rPr>
              <a:t>限制王权</a:t>
            </a:r>
            <a:endParaRPr kumimoji="0" lang="zh-CN" altLang="en-US" sz="2800" b="1" kern="1200" cap="none" spc="0" normalizeH="0" baseline="0" noProof="0" dirty="0">
              <a:solidFill>
                <a:srgbClr val="002060"/>
              </a:solidFill>
              <a:effectLst/>
              <a:latin typeface="黑体" panose="02010609060101010101" pitchFamily="49" charset="-122"/>
              <a:ea typeface="黑体" panose="02010609060101010101" pitchFamily="49" charset="-122"/>
              <a:cs typeface="+mn-cs"/>
            </a:endParaRPr>
          </a:p>
        </p:txBody>
      </p:sp>
      <p:sp>
        <p:nvSpPr>
          <p:cNvPr id="8" name="矩形 7"/>
          <p:cNvSpPr/>
          <p:nvPr/>
        </p:nvSpPr>
        <p:spPr>
          <a:xfrm>
            <a:off x="620444" y="5576201"/>
            <a:ext cx="3048000" cy="7518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C00000"/>
                </a:solidFill>
                <a:latin typeface="黑体" panose="02010609060101010101" pitchFamily="49" charset="-122"/>
                <a:ea typeface="黑体" panose="02010609060101010101" pitchFamily="49" charset="-122"/>
                <a:cs typeface="仿宋" panose="02010609060101010101" charset="-122"/>
              </a:rPr>
              <a:t>宣扬</a:t>
            </a:r>
            <a:r>
              <a:rPr lang="en-US" altLang="zh-CN" sz="2800" b="1" dirty="0">
                <a:solidFill>
                  <a:srgbClr val="C00000"/>
                </a:solidFill>
                <a:latin typeface="黑体" panose="02010609060101010101" pitchFamily="49" charset="-122"/>
                <a:ea typeface="黑体" panose="02010609060101010101" pitchFamily="49" charset="-122"/>
                <a:cs typeface="仿宋" panose="02010609060101010101" charset="-122"/>
              </a:rPr>
              <a:t>“</a:t>
            </a:r>
            <a:r>
              <a:rPr lang="zh-CN" altLang="en-US" sz="2800" b="1" dirty="0">
                <a:solidFill>
                  <a:srgbClr val="C00000"/>
                </a:solidFill>
                <a:latin typeface="黑体" panose="02010609060101010101" pitchFamily="49" charset="-122"/>
                <a:ea typeface="黑体" panose="02010609060101010101" pitchFamily="49" charset="-122"/>
                <a:cs typeface="仿宋" panose="02010609060101010101" charset="-122"/>
              </a:rPr>
              <a:t>君权神授</a:t>
            </a:r>
            <a:r>
              <a:rPr lang="en-US" altLang="zh-CN" sz="2800" b="1" dirty="0">
                <a:solidFill>
                  <a:srgbClr val="C00000"/>
                </a:solidFill>
                <a:latin typeface="黑体" panose="02010609060101010101" pitchFamily="49" charset="-122"/>
                <a:ea typeface="黑体" panose="02010609060101010101" pitchFamily="49" charset="-122"/>
                <a:cs typeface="仿宋" panose="02010609060101010101" charset="-122"/>
              </a:rPr>
              <a:t>”</a:t>
            </a:r>
            <a:endParaRPr lang="en-US" altLang="zh-CN" sz="2800" b="1" dirty="0">
              <a:solidFill>
                <a:srgbClr val="C00000"/>
              </a:solidFill>
              <a:latin typeface="黑体" panose="02010609060101010101" pitchFamily="49" charset="-122"/>
              <a:ea typeface="黑体" panose="02010609060101010101" pitchFamily="49" charset="-122"/>
              <a:cs typeface="仿宋" panose="02010609060101010101" charset="-122"/>
            </a:endParaRPr>
          </a:p>
        </p:txBody>
      </p:sp>
      <p:sp>
        <p:nvSpPr>
          <p:cNvPr id="9" name="矩形 8"/>
          <p:cNvSpPr/>
          <p:nvPr/>
        </p:nvSpPr>
        <p:spPr>
          <a:xfrm>
            <a:off x="4559300" y="5597243"/>
            <a:ext cx="3048000" cy="7518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C00000"/>
                </a:solidFill>
                <a:latin typeface="黑体" panose="02010609060101010101" pitchFamily="49" charset="-122"/>
                <a:ea typeface="黑体" panose="02010609060101010101" pitchFamily="49" charset="-122"/>
                <a:cs typeface="HYYiSongJ" panose="00020600040101010101" charset="-122"/>
              </a:rPr>
              <a:t>擅自强征新税</a:t>
            </a:r>
            <a:endParaRPr lang="zh-CN" altLang="en-US" sz="2800" b="1" dirty="0">
              <a:solidFill>
                <a:srgbClr val="C00000"/>
              </a:solidFill>
              <a:latin typeface="黑体" panose="02010609060101010101" pitchFamily="49" charset="-122"/>
              <a:ea typeface="黑体" panose="02010609060101010101" pitchFamily="49" charset="-122"/>
              <a:cs typeface="HYYiSongJ" panose="00020600040101010101" charset="-122"/>
            </a:endParaRPr>
          </a:p>
        </p:txBody>
      </p:sp>
      <p:sp>
        <p:nvSpPr>
          <p:cNvPr id="10" name="矩形 9"/>
          <p:cNvSpPr/>
          <p:nvPr/>
        </p:nvSpPr>
        <p:spPr>
          <a:xfrm>
            <a:off x="8530590" y="5596608"/>
            <a:ext cx="3048000" cy="7518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C00000"/>
                </a:solidFill>
                <a:latin typeface="黑体" panose="02010609060101010101" pitchFamily="49" charset="-122"/>
                <a:ea typeface="黑体" panose="02010609060101010101" pitchFamily="49" charset="-122"/>
                <a:cs typeface="HYYiSongJ" panose="00020600040101010101" charset="-122"/>
              </a:rPr>
              <a:t>随意解散议会</a:t>
            </a:r>
            <a:endParaRPr lang="zh-CN" altLang="en-US" sz="2800" b="1" dirty="0">
              <a:solidFill>
                <a:srgbClr val="C00000"/>
              </a:solidFill>
              <a:latin typeface="黑体" panose="02010609060101010101" pitchFamily="49" charset="-122"/>
              <a:ea typeface="黑体" panose="02010609060101010101" pitchFamily="49" charset="-122"/>
              <a:cs typeface="HYYiSongJ" panose="00020600040101010101" charset="-122"/>
            </a:endParaRPr>
          </a:p>
        </p:txBody>
      </p:sp>
      <p:sp>
        <p:nvSpPr>
          <p:cNvPr id="11" name="矩形 10"/>
          <p:cNvSpPr/>
          <p:nvPr/>
        </p:nvSpPr>
        <p:spPr>
          <a:xfrm>
            <a:off x="4219068" y="96520"/>
            <a:ext cx="3741420" cy="708025"/>
          </a:xfrm>
          <a:prstGeom prst="rect">
            <a:avLst/>
          </a:prstGeom>
          <a:ln w="508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solidFill>
                  <a:srgbClr val="3B322C"/>
                </a:solidFill>
                <a:latin typeface="黑体" panose="02010609060101010101" pitchFamily="49" charset="-122"/>
                <a:ea typeface="黑体" panose="02010609060101010101" pitchFamily="49" charset="-122"/>
                <a:cs typeface="仿宋" panose="02010609060101010101" charset="-122"/>
              </a:rPr>
              <a:t>“权杖”挑战传统</a:t>
            </a:r>
            <a:r>
              <a:rPr lang="zh-CN" altLang="en-US" dirty="0"/>
              <a:t>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0" grpId="0" bldLvl="0" animBg="1"/>
    </p:bldLst>
  </p:timing>
</p:sld>
</file>

<file path=ppt/tags/tag1.xml><?xml version="1.0" encoding="utf-8"?>
<p:tagLst xmlns:p="http://schemas.openxmlformats.org/presentationml/2006/main">
  <p:tag name="AS_UNIQUEID" val="1185"/>
  <p:tag name="KSO_WM_BEAUTIFY_FLAG" val=""/>
</p:tagLst>
</file>

<file path=ppt/tags/tag10.xml><?xml version="1.0" encoding="utf-8"?>
<p:tagLst xmlns:p="http://schemas.openxmlformats.org/presentationml/2006/main">
  <p:tag name="AS_UNIQUEID" val="1185"/>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AS_UNIQUEID" val="1185"/>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AS_UNIQUEID" val="1185"/>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AS_UNIQUEID" val="1185"/>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AS_UNIQUEID" val="1185"/>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AS_UNIQUEID" val="1185"/>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AS_UNIQUEID" val="1185"/>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AS_UNIQUEID" val="3707"/>
  <p:tag name="KSO_WM_BEAUTIFY_FLAG" val=""/>
</p:tagLst>
</file>

<file path=ppt/tags/tag35.xml><?xml version="1.0" encoding="utf-8"?>
<p:tagLst xmlns:p="http://schemas.openxmlformats.org/presentationml/2006/main">
  <p:tag name="AS_UNIQUEID" val="3708"/>
  <p:tag name="KSO_WM_BEAUTIFY_FLAG" val=""/>
</p:tagLst>
</file>

<file path=ppt/tags/tag36.xml><?xml version="1.0" encoding="utf-8"?>
<p:tagLst xmlns:p="http://schemas.openxmlformats.org/presentationml/2006/main">
  <p:tag name="AS_UNIQUEID" val="3709"/>
  <p:tag name="KSO_WM_BEAUTIFY_FLAG" val=""/>
</p:tagLst>
</file>

<file path=ppt/tags/tag37.xml><?xml version="1.0" encoding="utf-8"?>
<p:tagLst xmlns:p="http://schemas.openxmlformats.org/presentationml/2006/main">
  <p:tag name="AS_UNIQUEID" val="3710"/>
  <p:tag name="KSO_WM_BEAUTIFY_FLAG" val=""/>
</p:tagLst>
</file>

<file path=ppt/tags/tag38.xml><?xml version="1.0" encoding="utf-8"?>
<p:tagLst xmlns:p="http://schemas.openxmlformats.org/presentationml/2006/main">
  <p:tag name="KSO_WM_SLIDE_MODEL_TYPE" val="cover"/>
</p:tagLst>
</file>

<file path=ppt/tags/tag39.xml><?xml version="1.0" encoding="utf-8"?>
<p:tagLst xmlns:p="http://schemas.openxmlformats.org/presentationml/2006/main">
  <p:tag name="KSO_WM_UNIT_TABLE_BEAUTIFY" val="smartTable{306e5fc3-60da-4afe-9f31-d858b546116e}"/>
</p:tagLst>
</file>

<file path=ppt/tags/tag4.xml><?xml version="1.0" encoding="utf-8"?>
<p:tagLst xmlns:p="http://schemas.openxmlformats.org/presentationml/2006/main">
  <p:tag name="AS_UNIQUEID" val="1185"/>
  <p:tag name="KSO_WM_BEAUTIFY_FLAG" val=""/>
</p:tagLst>
</file>

<file path=ppt/tags/tag40.xml><?xml version="1.0" encoding="utf-8"?>
<p:tagLst xmlns:p="http://schemas.openxmlformats.org/presentationml/2006/main">
  <p:tag name="KSO_WM_SPECIAL_SOURCE" val="bdnull"/>
</p:tagLst>
</file>

<file path=ppt/tags/tag41.xml><?xml version="1.0" encoding="utf-8"?>
<p:tagLst xmlns:p="http://schemas.openxmlformats.org/presentationml/2006/main">
  <p:tag name="KSO_WM_SPECIAL_SOURCE" val="bdnull"/>
</p:tagLst>
</file>

<file path=ppt/tags/tag42.xml><?xml version="1.0" encoding="utf-8"?>
<p:tagLst xmlns:p="http://schemas.openxmlformats.org/presentationml/2006/main">
  <p:tag name="commondata" val="eyJoZGlkIjoiMDc0YmVkNzIyYTUyMGViMjlkZjRjOWNkOGFjNWZiMmU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AS_UNIQUEID" val="1185"/>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6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后作业">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4446</Words>
  <Application>WPS 演示</Application>
  <PresentationFormat>自定义</PresentationFormat>
  <Paragraphs>381</Paragraphs>
  <Slides>32</Slides>
  <Notes>28</Notes>
  <HiddenSlides>0</HiddenSlides>
  <MMClips>1</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32</vt:i4>
      </vt:variant>
    </vt:vector>
  </HeadingPairs>
  <TitlesOfParts>
    <vt:vector size="47" baseType="lpstr">
      <vt:lpstr>Arial</vt:lpstr>
      <vt:lpstr>宋体</vt:lpstr>
      <vt:lpstr>Wingdings</vt:lpstr>
      <vt:lpstr>Wingdings</vt:lpstr>
      <vt:lpstr>黑体</vt:lpstr>
      <vt:lpstr>仿宋</vt:lpstr>
      <vt:lpstr>HYYiSongJ</vt:lpstr>
      <vt:lpstr>华文仿宋</vt:lpstr>
      <vt:lpstr>微软雅黑</vt:lpstr>
      <vt:lpstr>Arial Unicode MS</vt:lpstr>
      <vt:lpstr>Calibri</vt:lpstr>
      <vt:lpstr>华文隶书</vt:lpstr>
      <vt:lpstr>华文中宋</vt:lpstr>
      <vt:lpstr>6_自定义设计方案</vt:lpstr>
      <vt:lpstr>课后作业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388</cp:revision>
  <dcterms:created xsi:type="dcterms:W3CDTF">2020-10-08T14:11:00Z</dcterms:created>
  <dcterms:modified xsi:type="dcterms:W3CDTF">2024-07-03T08:40:13Z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DCDC2949BD2B4DDE86A5490D958B2D98_12</vt:lpwstr>
  </property>
</Properties>
</file>